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2" r:id="rId1"/>
    <p:sldMasterId id="2147484157" r:id="rId2"/>
  </p:sldMasterIdLst>
  <p:notesMasterIdLst>
    <p:notesMasterId r:id="rId24"/>
  </p:notesMasterIdLst>
  <p:handoutMasterIdLst>
    <p:handoutMasterId r:id="rId25"/>
  </p:handoutMasterIdLst>
  <p:sldIdLst>
    <p:sldId id="256" r:id="rId3"/>
    <p:sldId id="257" r:id="rId4"/>
    <p:sldId id="258" r:id="rId5"/>
    <p:sldId id="259" r:id="rId6"/>
    <p:sldId id="276"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7046" cy="34154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9992" y="1"/>
            <a:ext cx="4307046" cy="341542"/>
          </a:xfrm>
          <a:prstGeom prst="rect">
            <a:avLst/>
          </a:prstGeom>
        </p:spPr>
        <p:txBody>
          <a:bodyPr vert="horz" lIns="91440" tIns="45720" rIns="91440" bIns="45720" rtlCol="0"/>
          <a:lstStyle>
            <a:lvl1pPr algn="r">
              <a:defRPr sz="1200"/>
            </a:lvl1pPr>
          </a:lstStyle>
          <a:p>
            <a:fld id="{35F5DE6E-BCA2-4FBD-8607-3907DA4E173A}" type="datetimeFigureOut">
              <a:rPr kumimoji="1" lang="ja-JP" altLang="en-US" smtClean="0"/>
              <a:t>2022/5/26</a:t>
            </a:fld>
            <a:endParaRPr kumimoji="1" lang="ja-JP" altLang="en-US"/>
          </a:p>
        </p:txBody>
      </p:sp>
      <p:sp>
        <p:nvSpPr>
          <p:cNvPr id="4" name="フッター プレースホルダー 3"/>
          <p:cNvSpPr>
            <a:spLocks noGrp="1"/>
          </p:cNvSpPr>
          <p:nvPr>
            <p:ph type="ftr" sz="quarter" idx="2"/>
          </p:nvPr>
        </p:nvSpPr>
        <p:spPr>
          <a:xfrm>
            <a:off x="0" y="6465659"/>
            <a:ext cx="4307046" cy="341541"/>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9992" y="6465659"/>
            <a:ext cx="4307046" cy="341541"/>
          </a:xfrm>
          <a:prstGeom prst="rect">
            <a:avLst/>
          </a:prstGeom>
        </p:spPr>
        <p:txBody>
          <a:bodyPr vert="horz" lIns="91440" tIns="45720" rIns="91440" bIns="45720" rtlCol="0" anchor="b"/>
          <a:lstStyle>
            <a:lvl1pPr algn="r">
              <a:defRPr sz="1200"/>
            </a:lvl1pPr>
          </a:lstStyle>
          <a:p>
            <a:fld id="{EBABB775-0405-4322-AB94-99E5DCB9CAF7}" type="slidenum">
              <a:rPr kumimoji="1" lang="ja-JP" altLang="en-US" smtClean="0"/>
              <a:t>‹#›</a:t>
            </a:fld>
            <a:endParaRPr kumimoji="1" lang="ja-JP" altLang="en-US"/>
          </a:p>
        </p:txBody>
      </p:sp>
    </p:spTree>
    <p:extLst>
      <p:ext uri="{BB962C8B-B14F-4D97-AF65-F5344CB8AC3E}">
        <p14:creationId xmlns:p14="http://schemas.microsoft.com/office/powerpoint/2010/main" val="19199017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B7A49767-2374-4FE4-BA2A-6FFCCF187CB6}" type="datetimeFigureOut">
              <a:rPr kumimoji="1" lang="ja-JP" altLang="en-US" smtClean="0"/>
              <a:t>2022/5/26</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EB8425CA-4855-4F77-9BB3-B21426C7BF64}" type="slidenum">
              <a:rPr kumimoji="1" lang="ja-JP" altLang="en-US" smtClean="0"/>
              <a:t>‹#›</a:t>
            </a:fld>
            <a:endParaRPr kumimoji="1" lang="ja-JP" altLang="en-US"/>
          </a:p>
        </p:txBody>
      </p:sp>
    </p:spTree>
    <p:extLst>
      <p:ext uri="{BB962C8B-B14F-4D97-AF65-F5344CB8AC3E}">
        <p14:creationId xmlns:p14="http://schemas.microsoft.com/office/powerpoint/2010/main" val="7421291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1</a:t>
            </a:fld>
            <a:endParaRPr kumimoji="1" lang="ja-JP" altLang="en-US"/>
          </a:p>
        </p:txBody>
      </p:sp>
    </p:spTree>
    <p:extLst>
      <p:ext uri="{BB962C8B-B14F-4D97-AF65-F5344CB8AC3E}">
        <p14:creationId xmlns:p14="http://schemas.microsoft.com/office/powerpoint/2010/main" val="31628639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11</a:t>
            </a:fld>
            <a:endParaRPr kumimoji="1" lang="ja-JP" altLang="en-US"/>
          </a:p>
        </p:txBody>
      </p:sp>
    </p:spTree>
    <p:extLst>
      <p:ext uri="{BB962C8B-B14F-4D97-AF65-F5344CB8AC3E}">
        <p14:creationId xmlns:p14="http://schemas.microsoft.com/office/powerpoint/2010/main" val="2898876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12</a:t>
            </a:fld>
            <a:endParaRPr kumimoji="1" lang="ja-JP" altLang="en-US"/>
          </a:p>
        </p:txBody>
      </p:sp>
    </p:spTree>
    <p:extLst>
      <p:ext uri="{BB962C8B-B14F-4D97-AF65-F5344CB8AC3E}">
        <p14:creationId xmlns:p14="http://schemas.microsoft.com/office/powerpoint/2010/main" val="2038157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13</a:t>
            </a:fld>
            <a:endParaRPr kumimoji="1" lang="ja-JP" altLang="en-US"/>
          </a:p>
        </p:txBody>
      </p:sp>
    </p:spTree>
    <p:extLst>
      <p:ext uri="{BB962C8B-B14F-4D97-AF65-F5344CB8AC3E}">
        <p14:creationId xmlns:p14="http://schemas.microsoft.com/office/powerpoint/2010/main" val="41417377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14</a:t>
            </a:fld>
            <a:endParaRPr kumimoji="1" lang="ja-JP" altLang="en-US"/>
          </a:p>
        </p:txBody>
      </p:sp>
    </p:spTree>
    <p:extLst>
      <p:ext uri="{BB962C8B-B14F-4D97-AF65-F5344CB8AC3E}">
        <p14:creationId xmlns:p14="http://schemas.microsoft.com/office/powerpoint/2010/main" val="3931714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15</a:t>
            </a:fld>
            <a:endParaRPr kumimoji="1" lang="ja-JP" altLang="en-US"/>
          </a:p>
        </p:txBody>
      </p:sp>
    </p:spTree>
    <p:extLst>
      <p:ext uri="{BB962C8B-B14F-4D97-AF65-F5344CB8AC3E}">
        <p14:creationId xmlns:p14="http://schemas.microsoft.com/office/powerpoint/2010/main" val="10829332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16</a:t>
            </a:fld>
            <a:endParaRPr kumimoji="1" lang="ja-JP" altLang="en-US"/>
          </a:p>
        </p:txBody>
      </p:sp>
    </p:spTree>
    <p:extLst>
      <p:ext uri="{BB962C8B-B14F-4D97-AF65-F5344CB8AC3E}">
        <p14:creationId xmlns:p14="http://schemas.microsoft.com/office/powerpoint/2010/main" val="19711582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17</a:t>
            </a:fld>
            <a:endParaRPr kumimoji="1" lang="ja-JP" altLang="en-US"/>
          </a:p>
        </p:txBody>
      </p:sp>
    </p:spTree>
    <p:extLst>
      <p:ext uri="{BB962C8B-B14F-4D97-AF65-F5344CB8AC3E}">
        <p14:creationId xmlns:p14="http://schemas.microsoft.com/office/powerpoint/2010/main" val="1834023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18</a:t>
            </a:fld>
            <a:endParaRPr kumimoji="1" lang="ja-JP" altLang="en-US"/>
          </a:p>
        </p:txBody>
      </p:sp>
    </p:spTree>
    <p:extLst>
      <p:ext uri="{BB962C8B-B14F-4D97-AF65-F5344CB8AC3E}">
        <p14:creationId xmlns:p14="http://schemas.microsoft.com/office/powerpoint/2010/main" val="38920177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19</a:t>
            </a:fld>
            <a:endParaRPr kumimoji="1" lang="ja-JP" altLang="en-US"/>
          </a:p>
        </p:txBody>
      </p:sp>
    </p:spTree>
    <p:extLst>
      <p:ext uri="{BB962C8B-B14F-4D97-AF65-F5344CB8AC3E}">
        <p14:creationId xmlns:p14="http://schemas.microsoft.com/office/powerpoint/2010/main" val="5345558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20</a:t>
            </a:fld>
            <a:endParaRPr kumimoji="1" lang="ja-JP" altLang="en-US"/>
          </a:p>
        </p:txBody>
      </p:sp>
    </p:spTree>
    <p:extLst>
      <p:ext uri="{BB962C8B-B14F-4D97-AF65-F5344CB8AC3E}">
        <p14:creationId xmlns:p14="http://schemas.microsoft.com/office/powerpoint/2010/main" val="1000559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2</a:t>
            </a:fld>
            <a:endParaRPr kumimoji="1" lang="ja-JP" altLang="en-US"/>
          </a:p>
        </p:txBody>
      </p:sp>
    </p:spTree>
    <p:extLst>
      <p:ext uri="{BB962C8B-B14F-4D97-AF65-F5344CB8AC3E}">
        <p14:creationId xmlns:p14="http://schemas.microsoft.com/office/powerpoint/2010/main" val="3938296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21</a:t>
            </a:fld>
            <a:endParaRPr kumimoji="1" lang="ja-JP" altLang="en-US"/>
          </a:p>
        </p:txBody>
      </p:sp>
    </p:spTree>
    <p:extLst>
      <p:ext uri="{BB962C8B-B14F-4D97-AF65-F5344CB8AC3E}">
        <p14:creationId xmlns:p14="http://schemas.microsoft.com/office/powerpoint/2010/main" val="1028724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3</a:t>
            </a:fld>
            <a:endParaRPr kumimoji="1" lang="ja-JP" altLang="en-US"/>
          </a:p>
        </p:txBody>
      </p:sp>
    </p:spTree>
    <p:extLst>
      <p:ext uri="{BB962C8B-B14F-4D97-AF65-F5344CB8AC3E}">
        <p14:creationId xmlns:p14="http://schemas.microsoft.com/office/powerpoint/2010/main" val="1937530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4</a:t>
            </a:fld>
            <a:endParaRPr kumimoji="1" lang="ja-JP" altLang="en-US"/>
          </a:p>
        </p:txBody>
      </p:sp>
    </p:spTree>
    <p:extLst>
      <p:ext uri="{BB962C8B-B14F-4D97-AF65-F5344CB8AC3E}">
        <p14:creationId xmlns:p14="http://schemas.microsoft.com/office/powerpoint/2010/main" val="4188002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6</a:t>
            </a:fld>
            <a:endParaRPr kumimoji="1" lang="ja-JP" altLang="en-US"/>
          </a:p>
        </p:txBody>
      </p:sp>
    </p:spTree>
    <p:extLst>
      <p:ext uri="{BB962C8B-B14F-4D97-AF65-F5344CB8AC3E}">
        <p14:creationId xmlns:p14="http://schemas.microsoft.com/office/powerpoint/2010/main" val="1370608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7</a:t>
            </a:fld>
            <a:endParaRPr kumimoji="1" lang="ja-JP" altLang="en-US"/>
          </a:p>
        </p:txBody>
      </p:sp>
    </p:spTree>
    <p:extLst>
      <p:ext uri="{BB962C8B-B14F-4D97-AF65-F5344CB8AC3E}">
        <p14:creationId xmlns:p14="http://schemas.microsoft.com/office/powerpoint/2010/main" val="4240742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8</a:t>
            </a:fld>
            <a:endParaRPr kumimoji="1" lang="ja-JP" altLang="en-US"/>
          </a:p>
        </p:txBody>
      </p:sp>
    </p:spTree>
    <p:extLst>
      <p:ext uri="{BB962C8B-B14F-4D97-AF65-F5344CB8AC3E}">
        <p14:creationId xmlns:p14="http://schemas.microsoft.com/office/powerpoint/2010/main" val="894749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9</a:t>
            </a:fld>
            <a:endParaRPr kumimoji="1" lang="ja-JP" altLang="en-US"/>
          </a:p>
        </p:txBody>
      </p:sp>
    </p:spTree>
    <p:extLst>
      <p:ext uri="{BB962C8B-B14F-4D97-AF65-F5344CB8AC3E}">
        <p14:creationId xmlns:p14="http://schemas.microsoft.com/office/powerpoint/2010/main" val="3371771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8425CA-4855-4F77-9BB3-B21426C7BF64}" type="slidenum">
              <a:rPr kumimoji="1" lang="ja-JP" altLang="en-US" smtClean="0"/>
              <a:t>10</a:t>
            </a:fld>
            <a:endParaRPr kumimoji="1" lang="ja-JP" altLang="en-US"/>
          </a:p>
        </p:txBody>
      </p:sp>
    </p:spTree>
    <p:extLst>
      <p:ext uri="{BB962C8B-B14F-4D97-AF65-F5344CB8AC3E}">
        <p14:creationId xmlns:p14="http://schemas.microsoft.com/office/powerpoint/2010/main" val="3453884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3342169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694091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1783285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27482392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114331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3857197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15103589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33999595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339970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32257287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354244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34287104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16869252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11378502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1413582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675063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1925000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655576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705289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90473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852876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76887C-C93E-4B65-8C98-1E0872B73C49}" type="datetimeFigureOut">
              <a:rPr kumimoji="1" lang="ja-JP" altLang="en-US" smtClean="0"/>
              <a:t>2022/5/26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1625628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B976887C-C93E-4B65-8C98-1E0872B73C49}" type="datetimeFigureOut">
              <a:rPr kumimoji="1" lang="ja-JP" altLang="en-US" smtClean="0"/>
              <a:t>2022/5/26</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2693555841"/>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6887C-C93E-4B65-8C98-1E0872B73C49}" type="datetimeFigureOut">
              <a:rPr kumimoji="1" lang="ja-JP" altLang="en-US" smtClean="0"/>
              <a:t>2022/5/26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F37E4A-EF38-4F6B-B0A2-B09A95AA80FD}" type="slidenum">
              <a:rPr kumimoji="1" lang="ja-JP" altLang="en-US" smtClean="0"/>
              <a:t>‹#›</a:t>
            </a:fld>
            <a:endParaRPr kumimoji="1" lang="ja-JP" altLang="en-US"/>
          </a:p>
        </p:txBody>
      </p:sp>
    </p:spTree>
    <p:extLst>
      <p:ext uri="{BB962C8B-B14F-4D97-AF65-F5344CB8AC3E}">
        <p14:creationId xmlns:p14="http://schemas.microsoft.com/office/powerpoint/2010/main" val="864458600"/>
      </p:ext>
    </p:extLst>
  </p:cSld>
  <p:clrMap bg1="lt1" tx1="dk1" bg2="lt2" tx2="dk2" accent1="accent1" accent2="accent2" accent3="accent3" accent4="accent4" accent5="accent5" accent6="accent6" hlink="hlink" folHlink="folHlink"/>
  <p:sldLayoutIdLst>
    <p:sldLayoutId id="2147484158" r:id="rId1"/>
    <p:sldLayoutId id="2147484159" r:id="rId2"/>
    <p:sldLayoutId id="2147484160" r:id="rId3"/>
    <p:sldLayoutId id="2147484161" r:id="rId4"/>
    <p:sldLayoutId id="2147484162" r:id="rId5"/>
    <p:sldLayoutId id="2147484163" r:id="rId6"/>
    <p:sldLayoutId id="2147484164" r:id="rId7"/>
    <p:sldLayoutId id="2147484165" r:id="rId8"/>
    <p:sldLayoutId id="2147484166" r:id="rId9"/>
    <p:sldLayoutId id="2147484167" r:id="rId10"/>
    <p:sldLayoutId id="2147484168"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hyperlink" Target="https://shogakukin-simulator.jasso.go.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0204" y="1122362"/>
            <a:ext cx="11205555" cy="4297535"/>
          </a:xfrm>
        </p:spPr>
        <p:txBody>
          <a:bodyPr anchor="ctr">
            <a:normAutofit/>
          </a:bodyPr>
          <a:lstStyle/>
          <a:p>
            <a:r>
              <a:rPr kumimoji="1" lang="ja-JP" altLang="en-US" sz="5400" b="1" dirty="0"/>
              <a:t>令和５年度４年生進級者向け</a:t>
            </a:r>
            <a:br>
              <a:rPr kumimoji="1" lang="en-US" altLang="ja-JP" sz="5400" b="1" dirty="0"/>
            </a:br>
            <a:r>
              <a:rPr kumimoji="1" lang="ja-JP" altLang="en-US" sz="5400" b="1" dirty="0"/>
              <a:t>日本学生支援機構給付奨学金</a:t>
            </a:r>
            <a:br>
              <a:rPr kumimoji="1" lang="en-US" altLang="ja-JP" sz="5400" b="1" dirty="0"/>
            </a:br>
            <a:r>
              <a:rPr kumimoji="1" lang="ja-JP" altLang="en-US" sz="5400" b="1" dirty="0"/>
              <a:t>予約採用説明会</a:t>
            </a:r>
          </a:p>
        </p:txBody>
      </p:sp>
    </p:spTree>
    <p:extLst>
      <p:ext uri="{BB962C8B-B14F-4D97-AF65-F5344CB8AC3E}">
        <p14:creationId xmlns:p14="http://schemas.microsoft.com/office/powerpoint/2010/main" val="2119370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４，給付奨学金制度の概要</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392323577"/>
              </p:ext>
            </p:extLst>
          </p:nvPr>
        </p:nvGraphicFramePr>
        <p:xfrm>
          <a:off x="838200" y="1972266"/>
          <a:ext cx="10464964" cy="3496438"/>
        </p:xfrm>
        <a:graphic>
          <a:graphicData uri="http://schemas.openxmlformats.org/drawingml/2006/table">
            <a:tbl>
              <a:tblPr firstRow="1" bandRow="1">
                <a:tableStyleId>{69CF1AB2-1976-4502-BF36-3FF5EA218861}</a:tableStyleId>
              </a:tblPr>
              <a:tblGrid>
                <a:gridCol w="2852791">
                  <a:extLst>
                    <a:ext uri="{9D8B030D-6E8A-4147-A177-3AD203B41FA5}">
                      <a16:colId xmlns:a16="http://schemas.microsoft.com/office/drawing/2014/main" val="2450721808"/>
                    </a:ext>
                  </a:extLst>
                </a:gridCol>
                <a:gridCol w="2379691">
                  <a:extLst>
                    <a:ext uri="{9D8B030D-6E8A-4147-A177-3AD203B41FA5}">
                      <a16:colId xmlns:a16="http://schemas.microsoft.com/office/drawing/2014/main" val="2587091006"/>
                    </a:ext>
                  </a:extLst>
                </a:gridCol>
                <a:gridCol w="2616241">
                  <a:extLst>
                    <a:ext uri="{9D8B030D-6E8A-4147-A177-3AD203B41FA5}">
                      <a16:colId xmlns:a16="http://schemas.microsoft.com/office/drawing/2014/main" val="749090051"/>
                    </a:ext>
                  </a:extLst>
                </a:gridCol>
                <a:gridCol w="2616241">
                  <a:extLst>
                    <a:ext uri="{9D8B030D-6E8A-4147-A177-3AD203B41FA5}">
                      <a16:colId xmlns:a16="http://schemas.microsoft.com/office/drawing/2014/main" val="2841483468"/>
                    </a:ext>
                  </a:extLst>
                </a:gridCol>
              </a:tblGrid>
              <a:tr h="868681">
                <a:tc gridSpan="2">
                  <a:txBody>
                    <a:bodyPr/>
                    <a:lstStyle/>
                    <a:p>
                      <a:pPr algn="ctr"/>
                      <a:endParaRPr kumimoji="1" lang="en-US" altLang="ja-JP" dirty="0">
                        <a:solidFill>
                          <a:schemeClr val="bg1"/>
                        </a:solidFill>
                      </a:endParaRPr>
                    </a:p>
                    <a:p>
                      <a:pPr algn="ctr"/>
                      <a:r>
                        <a:rPr kumimoji="1" lang="ja-JP" altLang="en-US" dirty="0">
                          <a:solidFill>
                            <a:schemeClr val="bg1"/>
                          </a:solidFill>
                        </a:rPr>
                        <a:t>学校種・世帯の所得金額に基づく区分</a:t>
                      </a:r>
                    </a:p>
                  </a:txBody>
                  <a:tcPr>
                    <a:solidFill>
                      <a:srgbClr val="0070C0"/>
                    </a:solidFill>
                  </a:tcPr>
                </a:tc>
                <a:tc hMerge="1">
                  <a:txBody>
                    <a:bodyPr/>
                    <a:lstStyle/>
                    <a:p>
                      <a:endParaRPr kumimoji="1" lang="ja-JP" altLang="en-US" dirty="0"/>
                    </a:p>
                  </a:txBody>
                  <a:tcPr/>
                </a:tc>
                <a:tc>
                  <a:txBody>
                    <a:bodyPr/>
                    <a:lstStyle/>
                    <a:p>
                      <a:pPr algn="ctr"/>
                      <a:endParaRPr kumimoji="1" lang="en-US" altLang="ja-JP" dirty="0">
                        <a:solidFill>
                          <a:schemeClr val="bg1"/>
                        </a:solidFill>
                      </a:endParaRPr>
                    </a:p>
                    <a:p>
                      <a:pPr algn="ctr"/>
                      <a:r>
                        <a:rPr kumimoji="1" lang="ja-JP" altLang="en-US" dirty="0">
                          <a:solidFill>
                            <a:schemeClr val="bg1"/>
                          </a:solidFill>
                        </a:rPr>
                        <a:t>自宅通学</a:t>
                      </a:r>
                    </a:p>
                  </a:txBody>
                  <a:tcPr>
                    <a:solidFill>
                      <a:srgbClr val="0070C0"/>
                    </a:solidFill>
                  </a:tcPr>
                </a:tc>
                <a:tc>
                  <a:txBody>
                    <a:bodyPr/>
                    <a:lstStyle/>
                    <a:p>
                      <a:pPr algn="ctr"/>
                      <a:endParaRPr kumimoji="1" lang="en-US" altLang="ja-JP" dirty="0">
                        <a:solidFill>
                          <a:schemeClr val="bg1"/>
                        </a:solidFill>
                      </a:endParaRPr>
                    </a:p>
                    <a:p>
                      <a:pPr algn="ctr"/>
                      <a:r>
                        <a:rPr kumimoji="1" lang="ja-JP" altLang="en-US" dirty="0">
                          <a:solidFill>
                            <a:schemeClr val="bg1"/>
                          </a:solidFill>
                        </a:rPr>
                        <a:t>自宅外通学</a:t>
                      </a:r>
                    </a:p>
                  </a:txBody>
                  <a:tcPr>
                    <a:solidFill>
                      <a:srgbClr val="0070C0"/>
                    </a:solidFill>
                  </a:tcPr>
                </a:tc>
                <a:extLst>
                  <a:ext uri="{0D108BD9-81ED-4DB2-BD59-A6C34878D82A}">
                    <a16:rowId xmlns:a16="http://schemas.microsoft.com/office/drawing/2014/main" val="1052276136"/>
                  </a:ext>
                </a:extLst>
              </a:tr>
              <a:tr h="868681">
                <a:tc rowSpan="3">
                  <a:txBody>
                    <a:bodyPr/>
                    <a:lstStyle/>
                    <a:p>
                      <a:pPr algn="ctr"/>
                      <a:endParaRPr kumimoji="1" lang="en-US" altLang="ja-JP" dirty="0"/>
                    </a:p>
                    <a:p>
                      <a:pPr algn="ctr"/>
                      <a:endParaRPr kumimoji="1" lang="en-US" altLang="ja-JP" i="0" dirty="0"/>
                    </a:p>
                    <a:p>
                      <a:pPr algn="ctr"/>
                      <a:endParaRPr kumimoji="1" lang="en-US" altLang="ja-JP" i="0" dirty="0"/>
                    </a:p>
                    <a:p>
                      <a:pPr algn="ctr"/>
                      <a:endParaRPr kumimoji="1" lang="en-US" altLang="ja-JP" i="0" dirty="0"/>
                    </a:p>
                    <a:p>
                      <a:pPr algn="ctr"/>
                      <a:r>
                        <a:rPr kumimoji="1" lang="ja-JP" altLang="en-US" i="0" dirty="0"/>
                        <a:t>高等専門学校</a:t>
                      </a:r>
                      <a:endParaRPr kumimoji="1" lang="en-US" altLang="ja-JP" i="0" dirty="0"/>
                    </a:p>
                    <a:p>
                      <a:pPr algn="ctr"/>
                      <a:r>
                        <a:rPr kumimoji="1" lang="ja-JP" altLang="en-US" i="0" dirty="0"/>
                        <a:t>（４</a:t>
                      </a:r>
                      <a:r>
                        <a:rPr kumimoji="1" lang="en-US" altLang="ja-JP" i="0" dirty="0"/>
                        <a:t>,</a:t>
                      </a:r>
                      <a:r>
                        <a:rPr kumimoji="1" lang="ja-JP" altLang="en-US" i="0" dirty="0"/>
                        <a:t>５年生、専攻科生）</a:t>
                      </a:r>
                    </a:p>
                  </a:txBody>
                  <a:tcPr/>
                </a:tc>
                <a:tc>
                  <a:txBody>
                    <a:bodyPr/>
                    <a:lstStyle/>
                    <a:p>
                      <a:pPr algn="ctr"/>
                      <a:endParaRPr kumimoji="1" lang="en-US" altLang="ja-JP" dirty="0"/>
                    </a:p>
                    <a:p>
                      <a:pPr algn="ctr"/>
                      <a:r>
                        <a:rPr kumimoji="1" lang="ja-JP" altLang="en-US" dirty="0"/>
                        <a:t>第</a:t>
                      </a:r>
                      <a:r>
                        <a:rPr kumimoji="1" lang="en-US" altLang="ja-JP" dirty="0"/>
                        <a:t>Ⅰ</a:t>
                      </a:r>
                      <a:r>
                        <a:rPr kumimoji="1" lang="ja-JP" altLang="en-US" dirty="0"/>
                        <a:t>区分</a:t>
                      </a:r>
                      <a:endParaRPr kumimoji="1" lang="en-US" altLang="ja-JP" dirty="0"/>
                    </a:p>
                  </a:txBody>
                  <a:tcPr>
                    <a:solidFill>
                      <a:schemeClr val="accent1">
                        <a:lumMod val="20000"/>
                        <a:lumOff val="80000"/>
                      </a:schemeClr>
                    </a:solidFill>
                  </a:tcPr>
                </a:tc>
                <a:tc>
                  <a:txBody>
                    <a:bodyPr/>
                    <a:lstStyle/>
                    <a:p>
                      <a:pPr algn="ctr">
                        <a:lnSpc>
                          <a:spcPct val="150000"/>
                        </a:lnSpc>
                      </a:pPr>
                      <a:r>
                        <a:rPr kumimoji="1" lang="ja-JP" altLang="en-US" dirty="0"/>
                        <a:t>１７，５００円</a:t>
                      </a:r>
                      <a:endParaRPr kumimoji="1" lang="en-US" altLang="ja-JP" dirty="0"/>
                    </a:p>
                    <a:p>
                      <a:pPr algn="ctr">
                        <a:lnSpc>
                          <a:spcPct val="150000"/>
                        </a:lnSpc>
                      </a:pPr>
                      <a:r>
                        <a:rPr kumimoji="1" lang="ja-JP" altLang="en-US" dirty="0"/>
                        <a:t>（２５，８００円）</a:t>
                      </a:r>
                    </a:p>
                  </a:txBody>
                  <a:tcPr>
                    <a:solidFill>
                      <a:schemeClr val="accent1">
                        <a:lumMod val="20000"/>
                        <a:lumOff val="80000"/>
                      </a:schemeClr>
                    </a:solidFill>
                  </a:tcPr>
                </a:tc>
                <a:tc>
                  <a:txBody>
                    <a:bodyPr/>
                    <a:lstStyle/>
                    <a:p>
                      <a:pPr algn="ctr"/>
                      <a:endParaRPr kumimoji="1" lang="en-US" altLang="ja-JP" dirty="0"/>
                    </a:p>
                    <a:p>
                      <a:pPr algn="ctr"/>
                      <a:r>
                        <a:rPr kumimoji="1" lang="ja-JP" altLang="en-US" dirty="0"/>
                        <a:t>３４，２００円</a:t>
                      </a:r>
                    </a:p>
                  </a:txBody>
                  <a:tcPr>
                    <a:solidFill>
                      <a:schemeClr val="accent1">
                        <a:lumMod val="20000"/>
                        <a:lumOff val="80000"/>
                      </a:schemeClr>
                    </a:solidFill>
                  </a:tcPr>
                </a:tc>
                <a:extLst>
                  <a:ext uri="{0D108BD9-81ED-4DB2-BD59-A6C34878D82A}">
                    <a16:rowId xmlns:a16="http://schemas.microsoft.com/office/drawing/2014/main" val="1973090652"/>
                  </a:ext>
                </a:extLst>
              </a:tr>
              <a:tr h="868681">
                <a:tc vMerge="1">
                  <a:txBody>
                    <a:bodyPr/>
                    <a:lstStyle/>
                    <a:p>
                      <a:endParaRPr kumimoji="1" lang="ja-JP" altLang="en-US" dirty="0"/>
                    </a:p>
                  </a:txBody>
                  <a:tcPr/>
                </a:tc>
                <a:tc>
                  <a:txBody>
                    <a:bodyPr/>
                    <a:lstStyle/>
                    <a:p>
                      <a:pPr algn="ctr"/>
                      <a:endParaRPr kumimoji="1" lang="en-US" altLang="ja-JP" dirty="0"/>
                    </a:p>
                    <a:p>
                      <a:pPr algn="ctr"/>
                      <a:r>
                        <a:rPr kumimoji="1" lang="ja-JP" altLang="en-US" dirty="0"/>
                        <a:t>第</a:t>
                      </a:r>
                      <a:r>
                        <a:rPr kumimoji="1" lang="en-US" altLang="ja-JP" dirty="0"/>
                        <a:t>Ⅱ</a:t>
                      </a:r>
                      <a:r>
                        <a:rPr kumimoji="1" lang="ja-JP" altLang="en-US" dirty="0"/>
                        <a:t>区分</a:t>
                      </a:r>
                      <a:endParaRPr kumimoji="1" lang="en-US" altLang="ja-JP" dirty="0"/>
                    </a:p>
                  </a:txBody>
                  <a:tcPr>
                    <a:solidFill>
                      <a:schemeClr val="accent1">
                        <a:lumMod val="20000"/>
                        <a:lumOff val="80000"/>
                      </a:schemeClr>
                    </a:solidFill>
                  </a:tcPr>
                </a:tc>
                <a:tc>
                  <a:txBody>
                    <a:bodyPr/>
                    <a:lstStyle/>
                    <a:p>
                      <a:pPr algn="ctr">
                        <a:lnSpc>
                          <a:spcPct val="150000"/>
                        </a:lnSpc>
                      </a:pPr>
                      <a:r>
                        <a:rPr kumimoji="1" lang="ja-JP" altLang="en-US" dirty="0"/>
                        <a:t>１１，７００円</a:t>
                      </a:r>
                      <a:endParaRPr kumimoji="1" lang="en-US" altLang="ja-JP" dirty="0"/>
                    </a:p>
                    <a:p>
                      <a:pPr algn="ctr">
                        <a:lnSpc>
                          <a:spcPct val="150000"/>
                        </a:lnSpc>
                      </a:pPr>
                      <a:r>
                        <a:rPr kumimoji="1" lang="ja-JP" altLang="en-US" dirty="0"/>
                        <a:t>（１７，２００円）</a:t>
                      </a:r>
                      <a:endParaRPr kumimoji="1" lang="en-US" altLang="ja-JP" dirty="0"/>
                    </a:p>
                  </a:txBody>
                  <a:tcPr>
                    <a:solidFill>
                      <a:schemeClr val="accent1">
                        <a:lumMod val="20000"/>
                        <a:lumOff val="80000"/>
                      </a:schemeClr>
                    </a:solidFill>
                  </a:tcPr>
                </a:tc>
                <a:tc>
                  <a:txBody>
                    <a:bodyPr/>
                    <a:lstStyle/>
                    <a:p>
                      <a:pPr algn="ctr"/>
                      <a:endParaRPr kumimoji="1" lang="en-US" altLang="ja-JP" dirty="0"/>
                    </a:p>
                    <a:p>
                      <a:pPr algn="ctr"/>
                      <a:r>
                        <a:rPr kumimoji="1" lang="ja-JP" altLang="en-US" dirty="0"/>
                        <a:t>２２，８００円</a:t>
                      </a:r>
                    </a:p>
                  </a:txBody>
                  <a:tcPr>
                    <a:solidFill>
                      <a:schemeClr val="accent1">
                        <a:lumMod val="20000"/>
                        <a:lumOff val="80000"/>
                      </a:schemeClr>
                    </a:solidFill>
                  </a:tcPr>
                </a:tc>
                <a:extLst>
                  <a:ext uri="{0D108BD9-81ED-4DB2-BD59-A6C34878D82A}">
                    <a16:rowId xmlns:a16="http://schemas.microsoft.com/office/drawing/2014/main" val="2257860826"/>
                  </a:ext>
                </a:extLst>
              </a:tr>
              <a:tr h="868681">
                <a:tc vMerge="1">
                  <a:txBody>
                    <a:bodyPr/>
                    <a:lstStyle/>
                    <a:p>
                      <a:endParaRPr kumimoji="1" lang="ja-JP" altLang="en-US" dirty="0"/>
                    </a:p>
                  </a:txBody>
                  <a:tcPr/>
                </a:tc>
                <a:tc>
                  <a:txBody>
                    <a:bodyPr/>
                    <a:lstStyle/>
                    <a:p>
                      <a:pPr algn="ctr"/>
                      <a:endParaRPr kumimoji="1" lang="en-US" altLang="ja-JP" dirty="0"/>
                    </a:p>
                    <a:p>
                      <a:pPr algn="ctr"/>
                      <a:r>
                        <a:rPr kumimoji="1" lang="ja-JP" altLang="en-US" dirty="0"/>
                        <a:t>第</a:t>
                      </a:r>
                      <a:r>
                        <a:rPr kumimoji="1" lang="en-US" altLang="ja-JP" dirty="0"/>
                        <a:t>Ⅲ</a:t>
                      </a:r>
                      <a:r>
                        <a:rPr kumimoji="1" lang="ja-JP" altLang="en-US" dirty="0"/>
                        <a:t>区分</a:t>
                      </a:r>
                    </a:p>
                  </a:txBody>
                  <a:tcPr>
                    <a:solidFill>
                      <a:schemeClr val="accent1">
                        <a:lumMod val="20000"/>
                        <a:lumOff val="80000"/>
                      </a:schemeClr>
                    </a:solidFill>
                  </a:tcPr>
                </a:tc>
                <a:tc>
                  <a:txBody>
                    <a:bodyPr/>
                    <a:lstStyle/>
                    <a:p>
                      <a:pPr algn="ctr">
                        <a:lnSpc>
                          <a:spcPct val="150000"/>
                        </a:lnSpc>
                      </a:pPr>
                      <a:r>
                        <a:rPr kumimoji="1" lang="ja-JP" altLang="en-US" dirty="0"/>
                        <a:t>５</a:t>
                      </a:r>
                      <a:r>
                        <a:rPr kumimoji="1" lang="en-US" altLang="ja-JP" dirty="0"/>
                        <a:t>,</a:t>
                      </a:r>
                      <a:r>
                        <a:rPr kumimoji="1" lang="ja-JP" altLang="en-US" dirty="0"/>
                        <a:t>９００円</a:t>
                      </a:r>
                      <a:endParaRPr kumimoji="1" lang="en-US" altLang="ja-JP" dirty="0"/>
                    </a:p>
                    <a:p>
                      <a:pPr algn="ctr">
                        <a:lnSpc>
                          <a:spcPct val="150000"/>
                        </a:lnSpc>
                      </a:pPr>
                      <a:r>
                        <a:rPr kumimoji="1" lang="ja-JP" altLang="en-US" dirty="0"/>
                        <a:t>（８，６００円）</a:t>
                      </a:r>
                    </a:p>
                  </a:txBody>
                  <a:tcPr>
                    <a:solidFill>
                      <a:schemeClr val="accent1">
                        <a:lumMod val="20000"/>
                        <a:lumOff val="80000"/>
                      </a:schemeClr>
                    </a:solidFill>
                  </a:tcPr>
                </a:tc>
                <a:tc>
                  <a:txBody>
                    <a:bodyPr/>
                    <a:lstStyle/>
                    <a:p>
                      <a:pPr algn="ctr"/>
                      <a:endParaRPr kumimoji="1" lang="en-US" altLang="ja-JP" dirty="0"/>
                    </a:p>
                    <a:p>
                      <a:pPr algn="ctr"/>
                      <a:r>
                        <a:rPr kumimoji="1" lang="ja-JP" altLang="en-US" dirty="0"/>
                        <a:t>１１，４００円</a:t>
                      </a:r>
                    </a:p>
                  </a:txBody>
                  <a:tcPr>
                    <a:solidFill>
                      <a:schemeClr val="accent1">
                        <a:lumMod val="20000"/>
                        <a:lumOff val="80000"/>
                      </a:schemeClr>
                    </a:solidFill>
                  </a:tcPr>
                </a:tc>
                <a:extLst>
                  <a:ext uri="{0D108BD9-81ED-4DB2-BD59-A6C34878D82A}">
                    <a16:rowId xmlns:a16="http://schemas.microsoft.com/office/drawing/2014/main" val="1156843399"/>
                  </a:ext>
                </a:extLst>
              </a:tr>
            </a:tbl>
          </a:graphicData>
        </a:graphic>
      </p:graphicFrame>
      <p:sp>
        <p:nvSpPr>
          <p:cNvPr id="5" name="テキスト ボックス 4"/>
          <p:cNvSpPr txBox="1"/>
          <p:nvPr/>
        </p:nvSpPr>
        <p:spPr>
          <a:xfrm>
            <a:off x="838200" y="5775468"/>
            <a:ext cx="10515599" cy="646331"/>
          </a:xfrm>
          <a:prstGeom prst="rect">
            <a:avLst/>
          </a:prstGeom>
          <a:noFill/>
        </p:spPr>
        <p:txBody>
          <a:bodyPr wrap="square" rtlCol="0">
            <a:spAutoFit/>
          </a:bodyPr>
          <a:lstStyle/>
          <a:p>
            <a:r>
              <a:rPr lang="en-US" altLang="ja-JP" dirty="0"/>
              <a:t>※</a:t>
            </a:r>
            <a:r>
              <a:rPr lang="ja-JP" altLang="en-US" dirty="0"/>
              <a:t>生活保護を受けている生計委儒者と同居している人、及び社会的養護を必要とする人で、児童養護当施設から通学する人は（）内の金額になります。</a:t>
            </a:r>
            <a:endParaRPr lang="en-US" altLang="ja-JP" dirty="0"/>
          </a:p>
        </p:txBody>
      </p:sp>
      <p:sp>
        <p:nvSpPr>
          <p:cNvPr id="7" name="テキスト ボックス 6"/>
          <p:cNvSpPr txBox="1"/>
          <p:nvPr/>
        </p:nvSpPr>
        <p:spPr>
          <a:xfrm>
            <a:off x="838200" y="1602934"/>
            <a:ext cx="10515599" cy="369332"/>
          </a:xfrm>
          <a:prstGeom prst="rect">
            <a:avLst/>
          </a:prstGeom>
          <a:noFill/>
        </p:spPr>
        <p:txBody>
          <a:bodyPr wrap="square" rtlCol="0">
            <a:spAutoFit/>
          </a:bodyPr>
          <a:lstStyle/>
          <a:p>
            <a:r>
              <a:rPr lang="ja-JP" altLang="en-US" dirty="0"/>
              <a:t>・支給月額</a:t>
            </a:r>
            <a:endParaRPr lang="en-US" altLang="ja-JP" dirty="0"/>
          </a:p>
        </p:txBody>
      </p:sp>
    </p:spTree>
    <p:extLst>
      <p:ext uri="{BB962C8B-B14F-4D97-AF65-F5344CB8AC3E}">
        <p14:creationId xmlns:p14="http://schemas.microsoft.com/office/powerpoint/2010/main" val="3580719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２，給付奨学金制度の概要</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260284175"/>
              </p:ext>
            </p:extLst>
          </p:nvPr>
        </p:nvGraphicFramePr>
        <p:xfrm>
          <a:off x="838200" y="1972266"/>
          <a:ext cx="10464964" cy="3534919"/>
        </p:xfrm>
        <a:graphic>
          <a:graphicData uri="http://schemas.openxmlformats.org/drawingml/2006/table">
            <a:tbl>
              <a:tblPr firstRow="1" bandRow="1">
                <a:tableStyleId>{69CF1AB2-1976-4502-BF36-3FF5EA218861}</a:tableStyleId>
              </a:tblPr>
              <a:tblGrid>
                <a:gridCol w="2852791">
                  <a:extLst>
                    <a:ext uri="{9D8B030D-6E8A-4147-A177-3AD203B41FA5}">
                      <a16:colId xmlns:a16="http://schemas.microsoft.com/office/drawing/2014/main" val="2450721808"/>
                    </a:ext>
                  </a:extLst>
                </a:gridCol>
                <a:gridCol w="1735774">
                  <a:extLst>
                    <a:ext uri="{9D8B030D-6E8A-4147-A177-3AD203B41FA5}">
                      <a16:colId xmlns:a16="http://schemas.microsoft.com/office/drawing/2014/main" val="2587091006"/>
                    </a:ext>
                  </a:extLst>
                </a:gridCol>
                <a:gridCol w="3260158">
                  <a:extLst>
                    <a:ext uri="{9D8B030D-6E8A-4147-A177-3AD203B41FA5}">
                      <a16:colId xmlns:a16="http://schemas.microsoft.com/office/drawing/2014/main" val="749090051"/>
                    </a:ext>
                  </a:extLst>
                </a:gridCol>
                <a:gridCol w="2616241">
                  <a:extLst>
                    <a:ext uri="{9D8B030D-6E8A-4147-A177-3AD203B41FA5}">
                      <a16:colId xmlns:a16="http://schemas.microsoft.com/office/drawing/2014/main" val="2841483468"/>
                    </a:ext>
                  </a:extLst>
                </a:gridCol>
              </a:tblGrid>
              <a:tr h="868681">
                <a:tc gridSpan="2">
                  <a:txBody>
                    <a:bodyPr/>
                    <a:lstStyle/>
                    <a:p>
                      <a:pPr algn="ctr"/>
                      <a:endParaRPr kumimoji="1" lang="en-US" altLang="ja-JP" dirty="0">
                        <a:solidFill>
                          <a:schemeClr val="tx1"/>
                        </a:solidFill>
                      </a:endParaRPr>
                    </a:p>
                    <a:p>
                      <a:pPr algn="ctr"/>
                      <a:r>
                        <a:rPr kumimoji="1" lang="ja-JP" altLang="en-US" dirty="0">
                          <a:solidFill>
                            <a:schemeClr val="tx1"/>
                          </a:solidFill>
                        </a:rPr>
                        <a:t>学校種・世帯の所得金額に基づく区分</a:t>
                      </a:r>
                    </a:p>
                  </a:txBody>
                  <a:tcPr>
                    <a:solidFill>
                      <a:schemeClr val="accent2"/>
                    </a:solidFill>
                  </a:tcPr>
                </a:tc>
                <a:tc hMerge="1">
                  <a:txBody>
                    <a:bodyPr/>
                    <a:lstStyle/>
                    <a:p>
                      <a:endParaRPr kumimoji="1" lang="ja-JP" altLang="en-US" dirty="0"/>
                    </a:p>
                  </a:txBody>
                  <a:tcPr/>
                </a:tc>
                <a:tc>
                  <a:txBody>
                    <a:bodyPr/>
                    <a:lstStyle/>
                    <a:p>
                      <a:pPr algn="ctr"/>
                      <a:endParaRPr kumimoji="1" lang="en-US" altLang="ja-JP" dirty="0">
                        <a:solidFill>
                          <a:schemeClr val="tx1"/>
                        </a:solidFill>
                      </a:endParaRPr>
                    </a:p>
                    <a:p>
                      <a:pPr algn="ctr"/>
                      <a:r>
                        <a:rPr kumimoji="1" lang="ja-JP" altLang="en-US" dirty="0">
                          <a:solidFill>
                            <a:schemeClr val="tx1"/>
                          </a:solidFill>
                        </a:rPr>
                        <a:t>自宅通学</a:t>
                      </a:r>
                    </a:p>
                  </a:txBody>
                  <a:tcPr>
                    <a:solidFill>
                      <a:schemeClr val="accent2"/>
                    </a:solidFill>
                  </a:tcPr>
                </a:tc>
                <a:tc>
                  <a:txBody>
                    <a:bodyPr/>
                    <a:lstStyle/>
                    <a:p>
                      <a:pPr algn="ctr"/>
                      <a:endParaRPr kumimoji="1" lang="en-US" altLang="ja-JP" dirty="0">
                        <a:solidFill>
                          <a:schemeClr val="tx1"/>
                        </a:solidFill>
                      </a:endParaRPr>
                    </a:p>
                    <a:p>
                      <a:pPr algn="ctr"/>
                      <a:r>
                        <a:rPr kumimoji="1" lang="ja-JP" altLang="en-US" dirty="0">
                          <a:solidFill>
                            <a:schemeClr val="tx1"/>
                          </a:solidFill>
                        </a:rPr>
                        <a:t>自宅外通学</a:t>
                      </a:r>
                    </a:p>
                  </a:txBody>
                  <a:tcPr>
                    <a:solidFill>
                      <a:schemeClr val="accent2"/>
                    </a:solidFill>
                  </a:tcPr>
                </a:tc>
                <a:extLst>
                  <a:ext uri="{0D108BD9-81ED-4DB2-BD59-A6C34878D82A}">
                    <a16:rowId xmlns:a16="http://schemas.microsoft.com/office/drawing/2014/main" val="1052276136"/>
                  </a:ext>
                </a:extLst>
              </a:tr>
              <a:tr h="868681">
                <a:tc rowSpan="3">
                  <a:txBody>
                    <a:bodyPr/>
                    <a:lstStyle/>
                    <a:p>
                      <a:pPr algn="ctr"/>
                      <a:endParaRPr kumimoji="1" lang="en-US" altLang="ja-JP" dirty="0"/>
                    </a:p>
                    <a:p>
                      <a:pPr algn="ctr"/>
                      <a:endParaRPr kumimoji="1" lang="en-US" altLang="ja-JP" i="0" dirty="0"/>
                    </a:p>
                    <a:p>
                      <a:pPr algn="ctr"/>
                      <a:endParaRPr kumimoji="1" lang="en-US" altLang="ja-JP" i="0" dirty="0"/>
                    </a:p>
                    <a:p>
                      <a:pPr algn="ctr"/>
                      <a:endParaRPr kumimoji="1" lang="en-US" altLang="ja-JP" i="0" dirty="0"/>
                    </a:p>
                    <a:p>
                      <a:pPr algn="ctr"/>
                      <a:r>
                        <a:rPr kumimoji="1" lang="ja-JP" altLang="en-US" i="0" dirty="0"/>
                        <a:t>高等専門学校</a:t>
                      </a:r>
                      <a:endParaRPr kumimoji="1" lang="en-US" altLang="ja-JP" i="0" dirty="0"/>
                    </a:p>
                    <a:p>
                      <a:pPr algn="ctr"/>
                      <a:r>
                        <a:rPr kumimoji="1" lang="ja-JP" altLang="en-US" i="0" dirty="0"/>
                        <a:t>（４</a:t>
                      </a:r>
                      <a:r>
                        <a:rPr kumimoji="1" lang="en-US" altLang="ja-JP" i="0" dirty="0"/>
                        <a:t>,</a:t>
                      </a:r>
                      <a:r>
                        <a:rPr kumimoji="1" lang="ja-JP" altLang="en-US" i="0" dirty="0"/>
                        <a:t>５年生、専攻科生）</a:t>
                      </a:r>
                    </a:p>
                  </a:txBody>
                  <a:tcPr>
                    <a:solidFill>
                      <a:schemeClr val="accent2">
                        <a:lumMod val="40000"/>
                        <a:lumOff val="60000"/>
                      </a:schemeClr>
                    </a:solidFill>
                  </a:tcPr>
                </a:tc>
                <a:tc>
                  <a:txBody>
                    <a:bodyPr/>
                    <a:lstStyle/>
                    <a:p>
                      <a:pPr algn="ctr"/>
                      <a:endParaRPr kumimoji="1" lang="en-US" altLang="ja-JP" dirty="0"/>
                    </a:p>
                    <a:p>
                      <a:pPr algn="ctr"/>
                      <a:r>
                        <a:rPr kumimoji="1" lang="ja-JP" altLang="en-US" dirty="0"/>
                        <a:t>第</a:t>
                      </a:r>
                      <a:r>
                        <a:rPr kumimoji="1" lang="en-US" altLang="ja-JP" dirty="0"/>
                        <a:t>Ⅰ</a:t>
                      </a:r>
                      <a:r>
                        <a:rPr kumimoji="1" lang="ja-JP" altLang="en-US" dirty="0"/>
                        <a:t>区分</a:t>
                      </a:r>
                      <a:endParaRPr kumimoji="1" lang="en-US" altLang="ja-JP" dirty="0"/>
                    </a:p>
                  </a:txBody>
                  <a:tcPr>
                    <a:solidFill>
                      <a:schemeClr val="accent2">
                        <a:lumMod val="20000"/>
                        <a:lumOff val="80000"/>
                      </a:schemeClr>
                    </a:solidFill>
                  </a:tcPr>
                </a:tc>
                <a:tc>
                  <a:txBody>
                    <a:bodyPr/>
                    <a:lstStyle/>
                    <a:p>
                      <a:pPr algn="ctr">
                        <a:lnSpc>
                          <a:spcPct val="150000"/>
                        </a:lnSpc>
                      </a:pPr>
                      <a:r>
                        <a:rPr kumimoji="1" lang="ja-JP" altLang="en-US" dirty="0"/>
                        <a:t>７，９００円</a:t>
                      </a:r>
                      <a:endParaRPr kumimoji="1" lang="en-US" altLang="ja-JP" dirty="0"/>
                    </a:p>
                    <a:p>
                      <a:pPr algn="ctr">
                        <a:lnSpc>
                          <a:spcPct val="150000"/>
                        </a:lnSpc>
                      </a:pPr>
                      <a:r>
                        <a:rPr kumimoji="1" lang="ja-JP" altLang="en-US" dirty="0"/>
                        <a:t>（５，６００円）</a:t>
                      </a:r>
                    </a:p>
                  </a:txBody>
                  <a:tcPr>
                    <a:solidFill>
                      <a:schemeClr val="accent2">
                        <a:lumMod val="20000"/>
                        <a:lumOff val="80000"/>
                      </a:schemeClr>
                    </a:solidFill>
                  </a:tcPr>
                </a:tc>
                <a:tc>
                  <a:txBody>
                    <a:bodyPr/>
                    <a:lstStyle/>
                    <a:p>
                      <a:pPr algn="ctr"/>
                      <a:endParaRPr kumimoji="1" lang="en-US" altLang="ja-JP" dirty="0"/>
                    </a:p>
                    <a:p>
                      <a:pPr algn="ctr"/>
                      <a:r>
                        <a:rPr kumimoji="1" lang="ja-JP" altLang="en-US" dirty="0"/>
                        <a:t>０円</a:t>
                      </a:r>
                    </a:p>
                  </a:txBody>
                  <a:tcPr>
                    <a:solidFill>
                      <a:schemeClr val="accent2">
                        <a:lumMod val="20000"/>
                        <a:lumOff val="80000"/>
                      </a:schemeClr>
                    </a:solidFill>
                  </a:tcPr>
                </a:tc>
                <a:extLst>
                  <a:ext uri="{0D108BD9-81ED-4DB2-BD59-A6C34878D82A}">
                    <a16:rowId xmlns:a16="http://schemas.microsoft.com/office/drawing/2014/main" val="1973090652"/>
                  </a:ext>
                </a:extLst>
              </a:tr>
              <a:tr h="868681">
                <a:tc vMerge="1">
                  <a:txBody>
                    <a:bodyPr/>
                    <a:lstStyle/>
                    <a:p>
                      <a:endParaRPr kumimoji="1" lang="ja-JP" altLang="en-US" dirty="0"/>
                    </a:p>
                  </a:txBody>
                  <a:tcPr/>
                </a:tc>
                <a:tc>
                  <a:txBody>
                    <a:bodyPr/>
                    <a:lstStyle/>
                    <a:p>
                      <a:pPr algn="ctr"/>
                      <a:endParaRPr kumimoji="1" lang="en-US" altLang="ja-JP" dirty="0"/>
                    </a:p>
                    <a:p>
                      <a:pPr algn="ctr"/>
                      <a:r>
                        <a:rPr kumimoji="1" lang="ja-JP" altLang="en-US" dirty="0"/>
                        <a:t>第</a:t>
                      </a:r>
                      <a:r>
                        <a:rPr kumimoji="1" lang="en-US" altLang="ja-JP" dirty="0"/>
                        <a:t>Ⅱ</a:t>
                      </a:r>
                      <a:r>
                        <a:rPr kumimoji="1" lang="ja-JP" altLang="en-US" dirty="0"/>
                        <a:t>区分</a:t>
                      </a:r>
                      <a:endParaRPr kumimoji="1" lang="en-US" altLang="ja-JP" dirty="0"/>
                    </a:p>
                  </a:txBody>
                  <a:tcPr>
                    <a:solidFill>
                      <a:schemeClr val="accent2">
                        <a:lumMod val="20000"/>
                        <a:lumOff val="80000"/>
                      </a:schemeClr>
                    </a:solidFill>
                  </a:tcPr>
                </a:tc>
                <a:tc>
                  <a:txBody>
                    <a:bodyPr/>
                    <a:lstStyle/>
                    <a:p>
                      <a:pPr algn="ctr">
                        <a:lnSpc>
                          <a:spcPct val="150000"/>
                        </a:lnSpc>
                      </a:pPr>
                      <a:r>
                        <a:rPr kumimoji="1" lang="ja-JP" altLang="en-US" dirty="0"/>
                        <a:t>２０，２００円</a:t>
                      </a:r>
                      <a:endParaRPr kumimoji="1" lang="en-US" altLang="ja-JP" dirty="0"/>
                    </a:p>
                    <a:p>
                      <a:pPr algn="ctr">
                        <a:lnSpc>
                          <a:spcPct val="150000"/>
                        </a:lnSpc>
                      </a:pPr>
                      <a:r>
                        <a:rPr kumimoji="1" lang="ja-JP" altLang="en-US" dirty="0"/>
                        <a:t>（２０，７００円）</a:t>
                      </a:r>
                      <a:endParaRPr kumimoji="1" lang="en-US" altLang="ja-JP" dirty="0"/>
                    </a:p>
                  </a:txBody>
                  <a:tcPr>
                    <a:solidFill>
                      <a:schemeClr val="accent2">
                        <a:lumMod val="20000"/>
                        <a:lumOff val="80000"/>
                      </a:schemeClr>
                    </a:solidFill>
                  </a:tcPr>
                </a:tc>
                <a:tc>
                  <a:txBody>
                    <a:bodyPr/>
                    <a:lstStyle/>
                    <a:p>
                      <a:pPr algn="ctr"/>
                      <a:endParaRPr kumimoji="1" lang="en-US" altLang="ja-JP" dirty="0"/>
                    </a:p>
                    <a:p>
                      <a:pPr algn="ctr"/>
                      <a:r>
                        <a:rPr kumimoji="1" lang="ja-JP" altLang="en-US" dirty="0"/>
                        <a:t>１５，１００円</a:t>
                      </a:r>
                    </a:p>
                  </a:txBody>
                  <a:tcPr>
                    <a:solidFill>
                      <a:schemeClr val="accent2">
                        <a:lumMod val="20000"/>
                        <a:lumOff val="80000"/>
                      </a:schemeClr>
                    </a:solidFill>
                  </a:tcPr>
                </a:tc>
                <a:extLst>
                  <a:ext uri="{0D108BD9-81ED-4DB2-BD59-A6C34878D82A}">
                    <a16:rowId xmlns:a16="http://schemas.microsoft.com/office/drawing/2014/main" val="2257860826"/>
                  </a:ext>
                </a:extLst>
              </a:tr>
              <a:tr h="868681">
                <a:tc vMerge="1">
                  <a:txBody>
                    <a:bodyPr/>
                    <a:lstStyle/>
                    <a:p>
                      <a:endParaRPr kumimoji="1" lang="ja-JP" altLang="en-US" dirty="0"/>
                    </a:p>
                  </a:txBody>
                  <a:tcPr/>
                </a:tc>
                <a:tc>
                  <a:txBody>
                    <a:bodyPr/>
                    <a:lstStyle/>
                    <a:p>
                      <a:pPr algn="ctr"/>
                      <a:endParaRPr kumimoji="1" lang="en-US" altLang="ja-JP" dirty="0"/>
                    </a:p>
                    <a:p>
                      <a:pPr algn="ctr"/>
                      <a:r>
                        <a:rPr kumimoji="1" lang="ja-JP" altLang="en-US" dirty="0"/>
                        <a:t>第</a:t>
                      </a:r>
                      <a:r>
                        <a:rPr kumimoji="1" lang="en-US" altLang="ja-JP" dirty="0"/>
                        <a:t>Ⅲ</a:t>
                      </a:r>
                      <a:r>
                        <a:rPr kumimoji="1" lang="ja-JP" altLang="en-US" dirty="0"/>
                        <a:t>区分</a:t>
                      </a:r>
                    </a:p>
                  </a:txBody>
                  <a:tcPr>
                    <a:solidFill>
                      <a:schemeClr val="accent2">
                        <a:lumMod val="20000"/>
                        <a:lumOff val="80000"/>
                      </a:schemeClr>
                    </a:solidFill>
                  </a:tcPr>
                </a:tc>
                <a:tc>
                  <a:txBody>
                    <a:bodyPr/>
                    <a:lstStyle/>
                    <a:p>
                      <a:pPr algn="ctr">
                        <a:lnSpc>
                          <a:spcPct val="150000"/>
                        </a:lnSpc>
                      </a:pPr>
                      <a:r>
                        <a:rPr kumimoji="1" lang="ja-JP" altLang="en-US" sz="1400" dirty="0"/>
                        <a:t>２０，０００円、３２，５００円</a:t>
                      </a:r>
                      <a:endParaRPr kumimoji="1" lang="en-US" altLang="ja-JP" sz="1400" dirty="0"/>
                    </a:p>
                    <a:p>
                      <a:pPr algn="ctr">
                        <a:lnSpc>
                          <a:spcPct val="150000"/>
                        </a:lnSpc>
                      </a:pPr>
                      <a:r>
                        <a:rPr kumimoji="1" lang="ja-JP" altLang="en-US" sz="1400" dirty="0"/>
                        <a:t>（２０，０００円、３５，８００円）</a:t>
                      </a:r>
                    </a:p>
                  </a:txBody>
                  <a:tcPr>
                    <a:solidFill>
                      <a:schemeClr val="accent2">
                        <a:lumMod val="20000"/>
                        <a:lumOff val="80000"/>
                      </a:schemeClr>
                    </a:solidFill>
                  </a:tcPr>
                </a:tc>
                <a:tc>
                  <a:txBody>
                    <a:bodyPr/>
                    <a:lstStyle/>
                    <a:p>
                      <a:pPr algn="ctr"/>
                      <a:r>
                        <a:rPr kumimoji="1" lang="ja-JP" altLang="en-US" dirty="0"/>
                        <a:t>２０，０００円</a:t>
                      </a:r>
                      <a:endParaRPr kumimoji="1" lang="en-US" altLang="ja-JP" dirty="0"/>
                    </a:p>
                    <a:p>
                      <a:pPr algn="ctr"/>
                      <a:endParaRPr kumimoji="1" lang="en-US" altLang="ja-JP" dirty="0"/>
                    </a:p>
                    <a:p>
                      <a:pPr algn="ctr"/>
                      <a:r>
                        <a:rPr kumimoji="1" lang="ja-JP" altLang="en-US" dirty="0"/>
                        <a:t>３３，０００円</a:t>
                      </a:r>
                    </a:p>
                  </a:txBody>
                  <a:tcPr>
                    <a:solidFill>
                      <a:schemeClr val="accent2">
                        <a:lumMod val="20000"/>
                        <a:lumOff val="80000"/>
                      </a:schemeClr>
                    </a:solidFill>
                  </a:tcPr>
                </a:tc>
                <a:extLst>
                  <a:ext uri="{0D108BD9-81ED-4DB2-BD59-A6C34878D82A}">
                    <a16:rowId xmlns:a16="http://schemas.microsoft.com/office/drawing/2014/main" val="1156843399"/>
                  </a:ext>
                </a:extLst>
              </a:tr>
            </a:tbl>
          </a:graphicData>
        </a:graphic>
      </p:graphicFrame>
      <p:sp>
        <p:nvSpPr>
          <p:cNvPr id="5" name="テキスト ボックス 4"/>
          <p:cNvSpPr txBox="1"/>
          <p:nvPr/>
        </p:nvSpPr>
        <p:spPr>
          <a:xfrm>
            <a:off x="838200" y="5775468"/>
            <a:ext cx="10515599" cy="830997"/>
          </a:xfrm>
          <a:prstGeom prst="rect">
            <a:avLst/>
          </a:prstGeom>
          <a:noFill/>
        </p:spPr>
        <p:txBody>
          <a:bodyPr wrap="square" rtlCol="0">
            <a:spAutoFit/>
          </a:bodyPr>
          <a:lstStyle/>
          <a:p>
            <a:r>
              <a:rPr lang="ja-JP" altLang="en-US" sz="2400" b="1" dirty="0">
                <a:solidFill>
                  <a:srgbClr val="FF0000"/>
                </a:solidFill>
                <a:effectLst>
                  <a:outerShdw blurRad="38100" dist="38100" dir="2700000" algn="tl">
                    <a:srgbClr val="000000">
                      <a:alpha val="43137"/>
                    </a:srgbClr>
                  </a:outerShdw>
                </a:effectLst>
              </a:rPr>
              <a:t>現在、第一種奨学金を貸与されている方は、給付奨学金採用後は貸与月額が変更になります</a:t>
            </a:r>
            <a:endParaRPr lang="en-US" altLang="ja-JP" sz="2400" b="1" dirty="0">
              <a:solidFill>
                <a:srgbClr val="FF0000"/>
              </a:solidFill>
              <a:effectLst>
                <a:outerShdw blurRad="38100" dist="38100" dir="2700000" algn="tl">
                  <a:srgbClr val="000000">
                    <a:alpha val="43137"/>
                  </a:srgbClr>
                </a:outerShdw>
              </a:effectLst>
            </a:endParaRPr>
          </a:p>
        </p:txBody>
      </p:sp>
      <p:sp>
        <p:nvSpPr>
          <p:cNvPr id="7" name="テキスト ボックス 6"/>
          <p:cNvSpPr txBox="1"/>
          <p:nvPr/>
        </p:nvSpPr>
        <p:spPr>
          <a:xfrm>
            <a:off x="838200" y="1602934"/>
            <a:ext cx="10515599" cy="369332"/>
          </a:xfrm>
          <a:prstGeom prst="rect">
            <a:avLst/>
          </a:prstGeom>
          <a:noFill/>
        </p:spPr>
        <p:txBody>
          <a:bodyPr wrap="square" rtlCol="0">
            <a:spAutoFit/>
          </a:bodyPr>
          <a:lstStyle/>
          <a:p>
            <a:r>
              <a:rPr lang="ja-JP" altLang="en-US" dirty="0"/>
              <a:t>・給付奨学金受給中の第一種奨学金</a:t>
            </a:r>
            <a:endParaRPr lang="en-US" altLang="ja-JP" dirty="0"/>
          </a:p>
        </p:txBody>
      </p:sp>
    </p:spTree>
    <p:extLst>
      <p:ext uri="{BB962C8B-B14F-4D97-AF65-F5344CB8AC3E}">
        <p14:creationId xmlns:p14="http://schemas.microsoft.com/office/powerpoint/2010/main" val="1235969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４，給付奨学金制度の概要</a:t>
            </a:r>
            <a:endParaRPr kumimoji="1" lang="ja-JP" altLang="en-US" dirty="0"/>
          </a:p>
        </p:txBody>
      </p:sp>
      <p:sp>
        <p:nvSpPr>
          <p:cNvPr id="3" name="コンテンツ プレースホルダー 2"/>
          <p:cNvSpPr>
            <a:spLocks noGrp="1"/>
          </p:cNvSpPr>
          <p:nvPr>
            <p:ph idx="1"/>
          </p:nvPr>
        </p:nvSpPr>
        <p:spPr>
          <a:xfrm>
            <a:off x="838200" y="1825625"/>
            <a:ext cx="10630146" cy="4351338"/>
          </a:xfrm>
        </p:spPr>
        <p:txBody>
          <a:bodyPr>
            <a:normAutofit/>
          </a:bodyPr>
          <a:lstStyle/>
          <a:p>
            <a:r>
              <a:rPr kumimoji="1" lang="ja-JP" altLang="en-US" dirty="0"/>
              <a:t>自宅外通学について</a:t>
            </a:r>
            <a:endParaRPr kumimoji="1" lang="en-US" altLang="ja-JP" dirty="0"/>
          </a:p>
          <a:p>
            <a:pPr marL="0" indent="0">
              <a:buNone/>
            </a:pPr>
            <a:r>
              <a:rPr lang="ja-JP" altLang="en-US" dirty="0"/>
              <a:t>ア、実家（生計維持者の住所）から高専までの距離が片道</a:t>
            </a:r>
            <a:r>
              <a:rPr lang="en-US" altLang="ja-JP" dirty="0"/>
              <a:t>60km</a:t>
            </a:r>
            <a:r>
              <a:rPr lang="ja-JP" altLang="en-US" dirty="0"/>
              <a:t>以上（目安）</a:t>
            </a:r>
            <a:endParaRPr lang="en-US" altLang="ja-JP" dirty="0"/>
          </a:p>
          <a:p>
            <a:pPr marL="0" indent="0">
              <a:buNone/>
            </a:pPr>
            <a:r>
              <a:rPr kumimoji="1" lang="ja-JP" altLang="en-US" dirty="0"/>
              <a:t>イ、実家から高専までの通学時間が</a:t>
            </a:r>
            <a:r>
              <a:rPr kumimoji="1" lang="en-US" altLang="ja-JP" dirty="0"/>
              <a:t>120</a:t>
            </a:r>
            <a:r>
              <a:rPr kumimoji="1" lang="ja-JP" altLang="en-US" dirty="0"/>
              <a:t>分以上</a:t>
            </a:r>
            <a:endParaRPr kumimoji="1" lang="en-US" altLang="ja-JP" dirty="0"/>
          </a:p>
          <a:p>
            <a:pPr marL="0" indent="0">
              <a:buNone/>
            </a:pPr>
            <a:r>
              <a:rPr lang="ja-JP" altLang="en-US" dirty="0"/>
              <a:t>ウ、実家から高専までの通学費が１万円以上</a:t>
            </a:r>
            <a:endParaRPr lang="en-US" altLang="ja-JP" dirty="0"/>
          </a:p>
          <a:p>
            <a:pPr marL="0" indent="0">
              <a:buNone/>
            </a:pPr>
            <a:r>
              <a:rPr kumimoji="1" lang="ja-JP" altLang="en-US" dirty="0"/>
              <a:t>エ、実家から高専までの距離が、片道</a:t>
            </a:r>
            <a:r>
              <a:rPr kumimoji="1" lang="en-US" altLang="ja-JP" dirty="0"/>
              <a:t>90</a:t>
            </a:r>
            <a:r>
              <a:rPr kumimoji="1" lang="ja-JP" altLang="en-US" dirty="0"/>
              <a:t>分以上であって、通学時間帯に利用できる交通機関の運行本数が１時間</a:t>
            </a:r>
            <a:r>
              <a:rPr lang="ja-JP" altLang="en-US" dirty="0"/>
              <a:t>あ</a:t>
            </a:r>
            <a:r>
              <a:rPr kumimoji="1" lang="ja-JP" altLang="en-US" dirty="0"/>
              <a:t>たり１本以下</a:t>
            </a:r>
            <a:endParaRPr kumimoji="1" lang="en-US" altLang="ja-JP" dirty="0"/>
          </a:p>
          <a:p>
            <a:pPr marL="0" indent="0">
              <a:buNone/>
            </a:pPr>
            <a:r>
              <a:rPr lang="ja-JP" altLang="en-US" dirty="0"/>
              <a:t>オ、その他やむを得ない事情により、学業との関連で、実家からの通学が困難である場合</a:t>
            </a:r>
            <a:endParaRPr kumimoji="1" lang="ja-JP" altLang="en-US" dirty="0"/>
          </a:p>
        </p:txBody>
      </p:sp>
    </p:spTree>
    <p:extLst>
      <p:ext uri="{BB962C8B-B14F-4D97-AF65-F5344CB8AC3E}">
        <p14:creationId xmlns:p14="http://schemas.microsoft.com/office/powerpoint/2010/main" val="3025580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４，給付奨学金制度の概要</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a:t>自宅外通学申請者の手続きについて</a:t>
            </a:r>
            <a:endParaRPr kumimoji="1" lang="en-US" altLang="ja-JP" dirty="0"/>
          </a:p>
          <a:p>
            <a:pPr marL="0" indent="0">
              <a:buNone/>
            </a:pPr>
            <a:r>
              <a:rPr lang="ja-JP" altLang="en-US" dirty="0"/>
              <a:t>　自宅外通学生として申請し、採用された場合でも最初から自宅外通学の金額が振り込まれるわけではありません。採用後、以下の手続きが必要です。</a:t>
            </a:r>
            <a:endParaRPr lang="en-US" altLang="ja-JP" dirty="0"/>
          </a:p>
          <a:p>
            <a:pPr marL="0" indent="0">
              <a:buNone/>
            </a:pPr>
            <a:r>
              <a:rPr kumimoji="1" lang="ja-JP" altLang="en-US" dirty="0"/>
              <a:t>自宅外通学の手続き方法</a:t>
            </a:r>
            <a:endParaRPr kumimoji="1" lang="en-US" altLang="ja-JP" dirty="0"/>
          </a:p>
          <a:p>
            <a:pPr marL="0" indent="0">
              <a:buNone/>
            </a:pPr>
            <a:r>
              <a:rPr lang="ja-JP" altLang="en-US" dirty="0"/>
              <a:t>　・自宅外通学証明書の様式（全員）</a:t>
            </a:r>
            <a:endParaRPr lang="en-US" altLang="ja-JP" dirty="0"/>
          </a:p>
          <a:p>
            <a:pPr marL="0" indent="0">
              <a:buNone/>
            </a:pPr>
            <a:r>
              <a:rPr kumimoji="1" lang="ja-JP" altLang="en-US" dirty="0"/>
              <a:t>　・在寮証明書（寮生）、賃貸契約書（一人暮らし）</a:t>
            </a:r>
            <a:endParaRPr kumimoji="1" lang="en-US" altLang="ja-JP" dirty="0"/>
          </a:p>
          <a:p>
            <a:pPr marL="0" indent="0">
              <a:buNone/>
            </a:pPr>
            <a:r>
              <a:rPr lang="ja-JP" altLang="en-US" dirty="0"/>
              <a:t>手続きが完了し、日本学生支援機構で認定後、自宅外通学の金額が振り込まれる。差額については認定後最初の振り込み時に振り込まれる。</a:t>
            </a:r>
            <a:endParaRPr kumimoji="1" lang="en-US" altLang="ja-JP" dirty="0"/>
          </a:p>
        </p:txBody>
      </p:sp>
    </p:spTree>
    <p:extLst>
      <p:ext uri="{BB962C8B-B14F-4D97-AF65-F5344CB8AC3E}">
        <p14:creationId xmlns:p14="http://schemas.microsoft.com/office/powerpoint/2010/main" val="1934107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４，給付奨学金制度の概要</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奨学金の支給方法</a:t>
            </a:r>
            <a:endParaRPr kumimoji="1" lang="en-US" altLang="ja-JP" dirty="0"/>
          </a:p>
          <a:p>
            <a:pPr marL="0" indent="0">
              <a:buNone/>
            </a:pPr>
            <a:r>
              <a:rPr kumimoji="1" lang="ja-JP" altLang="en-US" dirty="0"/>
              <a:t>　日本国内の銀行（ゆうちょ銀行、鹿児島銀行等）、信用金庫、労働金庫などの</a:t>
            </a:r>
            <a:r>
              <a:rPr kumimoji="1" lang="ja-JP" altLang="en-US" b="1" u="sng" dirty="0">
                <a:solidFill>
                  <a:srgbClr val="FF0000"/>
                </a:solidFill>
              </a:rPr>
              <a:t>本人名義の普通（通常）預金口座</a:t>
            </a:r>
            <a:r>
              <a:rPr kumimoji="1" lang="ja-JP" altLang="en-US" dirty="0"/>
              <a:t>（保護者名義の口座は不可）</a:t>
            </a:r>
            <a:endParaRPr kumimoji="1" lang="en-US" altLang="ja-JP" dirty="0"/>
          </a:p>
          <a:p>
            <a:pPr marL="0" indent="0">
              <a:buNone/>
            </a:pPr>
            <a:r>
              <a:rPr lang="en-US" altLang="ja-JP" dirty="0"/>
              <a:t>※</a:t>
            </a:r>
            <a:r>
              <a:rPr lang="ja-JP" altLang="en-US" dirty="0"/>
              <a:t>ネットバンク（楽天銀行等）や農協、外資系の銀行は利用不可</a:t>
            </a:r>
            <a:endParaRPr lang="en-US" altLang="ja-JP" dirty="0"/>
          </a:p>
          <a:p>
            <a:r>
              <a:rPr kumimoji="1" lang="ja-JP" altLang="en-US" dirty="0"/>
              <a:t>奨学金支給月</a:t>
            </a:r>
            <a:endParaRPr kumimoji="1" lang="en-US" altLang="ja-JP" dirty="0"/>
          </a:p>
          <a:p>
            <a:pPr marL="0" indent="0">
              <a:buNone/>
            </a:pPr>
            <a:r>
              <a:rPr lang="ja-JP" altLang="en-US" dirty="0"/>
              <a:t>原則毎月１１日（１１日が営業日でない場合は前日）</a:t>
            </a:r>
            <a:endParaRPr lang="en-US" altLang="ja-JP" dirty="0"/>
          </a:p>
          <a:p>
            <a:pPr marL="0" indent="0">
              <a:buNone/>
            </a:pPr>
            <a:r>
              <a:rPr kumimoji="1" lang="ja-JP" altLang="en-US" dirty="0"/>
              <a:t>年度初め終わりの時期はこの限りではない。</a:t>
            </a:r>
          </a:p>
        </p:txBody>
      </p:sp>
    </p:spTree>
    <p:extLst>
      <p:ext uri="{BB962C8B-B14F-4D97-AF65-F5344CB8AC3E}">
        <p14:creationId xmlns:p14="http://schemas.microsoft.com/office/powerpoint/2010/main" val="1984285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５，申請方法について</a:t>
            </a:r>
          </a:p>
        </p:txBody>
      </p:sp>
      <p:sp>
        <p:nvSpPr>
          <p:cNvPr id="3" name="コンテンツ プレースホルダー 2"/>
          <p:cNvSpPr>
            <a:spLocks noGrp="1"/>
          </p:cNvSpPr>
          <p:nvPr>
            <p:ph idx="1"/>
          </p:nvPr>
        </p:nvSpPr>
        <p:spPr>
          <a:xfrm>
            <a:off x="838200" y="1825624"/>
            <a:ext cx="10515600" cy="4834747"/>
          </a:xfrm>
        </p:spPr>
        <p:txBody>
          <a:bodyPr>
            <a:normAutofit fontScale="92500"/>
          </a:bodyPr>
          <a:lstStyle/>
          <a:p>
            <a:pPr marL="0" indent="0">
              <a:buNone/>
            </a:pPr>
            <a:r>
              <a:rPr kumimoji="1" lang="ja-JP" altLang="en-US" dirty="0"/>
              <a:t>申込みの流れ</a:t>
            </a:r>
            <a:r>
              <a:rPr kumimoji="1" lang="en-US" altLang="ja-JP" dirty="0"/>
              <a:t>【</a:t>
            </a:r>
            <a:r>
              <a:rPr kumimoji="1" lang="ja-JP" altLang="en-US" dirty="0"/>
              <a:t>全員</a:t>
            </a:r>
            <a:r>
              <a:rPr kumimoji="1" lang="en-US" altLang="ja-JP" dirty="0"/>
              <a:t>】</a:t>
            </a:r>
          </a:p>
          <a:p>
            <a:r>
              <a:rPr kumimoji="1" lang="ja-JP" altLang="en-US" dirty="0"/>
              <a:t>提出書類</a:t>
            </a:r>
            <a:endParaRPr lang="en-US" altLang="ja-JP" dirty="0"/>
          </a:p>
          <a:p>
            <a:pPr marL="0" indent="0">
              <a:buNone/>
            </a:pPr>
            <a:r>
              <a:rPr kumimoji="1" lang="ja-JP" altLang="en-US" dirty="0"/>
              <a:t>　給付奨学金案内</a:t>
            </a:r>
            <a:r>
              <a:rPr kumimoji="1" lang="en-US" altLang="ja-JP" dirty="0"/>
              <a:t>P12</a:t>
            </a:r>
            <a:r>
              <a:rPr kumimoji="1" lang="ja-JP" altLang="en-US" dirty="0"/>
              <a:t>～、給付奨学金確認書、学修計画書</a:t>
            </a:r>
            <a:endParaRPr kumimoji="1" lang="en-US" altLang="ja-JP" dirty="0"/>
          </a:p>
          <a:p>
            <a:r>
              <a:rPr lang="ja-JP" altLang="en-US" dirty="0"/>
              <a:t>給付奨学金案内</a:t>
            </a:r>
            <a:r>
              <a:rPr lang="en-US" altLang="ja-JP" dirty="0"/>
              <a:t>P12</a:t>
            </a:r>
            <a:r>
              <a:rPr lang="ja-JP" altLang="en-US" dirty="0"/>
              <a:t>～、給付奨学金確認書、学修計画書に必要事項を記載し</a:t>
            </a:r>
            <a:r>
              <a:rPr lang="ja-JP" altLang="en-US" b="1" dirty="0">
                <a:solidFill>
                  <a:srgbClr val="FF0000"/>
                </a:solidFill>
              </a:rPr>
              <a:t>６月２０日（月）</a:t>
            </a:r>
            <a:r>
              <a:rPr lang="ja-JP" altLang="en-US" dirty="0"/>
              <a:t>までにすべて提出。</a:t>
            </a:r>
            <a:endParaRPr lang="en-US" altLang="ja-JP" dirty="0"/>
          </a:p>
          <a:p>
            <a:r>
              <a:rPr kumimoji="1" lang="ja-JP" altLang="en-US" dirty="0"/>
              <a:t>給付奨学金案内については、記載内容を確認の上、</a:t>
            </a:r>
            <a:r>
              <a:rPr kumimoji="1" lang="en-US" altLang="ja-JP" dirty="0"/>
              <a:t>ID</a:t>
            </a:r>
            <a:r>
              <a:rPr kumimoji="1" lang="ja-JP" altLang="en-US" dirty="0"/>
              <a:t>とパスワードを交付。</a:t>
            </a:r>
            <a:r>
              <a:rPr kumimoji="1" lang="en-US" altLang="ja-JP" dirty="0"/>
              <a:t>ID</a:t>
            </a:r>
            <a:r>
              <a:rPr kumimoji="1" lang="ja-JP" altLang="en-US" dirty="0"/>
              <a:t>とパスワードを交付後、スカラネットに給付奨学金案内に記載した内容を入力。（</a:t>
            </a:r>
            <a:r>
              <a:rPr lang="ja-JP" altLang="en-US" b="1" dirty="0">
                <a:solidFill>
                  <a:srgbClr val="FF0000"/>
                </a:solidFill>
              </a:rPr>
              <a:t>６</a:t>
            </a:r>
            <a:r>
              <a:rPr kumimoji="1" lang="ja-JP" altLang="en-US" b="1" dirty="0">
                <a:solidFill>
                  <a:srgbClr val="FF0000"/>
                </a:solidFill>
              </a:rPr>
              <a:t>月２４日まで</a:t>
            </a:r>
            <a:r>
              <a:rPr kumimoji="1" lang="ja-JP" altLang="en-US" dirty="0"/>
              <a:t>）</a:t>
            </a:r>
            <a:endParaRPr kumimoji="1" lang="en-US" altLang="ja-JP" dirty="0"/>
          </a:p>
          <a:p>
            <a:r>
              <a:rPr lang="ja-JP" altLang="en-US" dirty="0"/>
              <a:t>スカラネット入力が終わったら１週間以内に日本学生支援機構にマイナンバー提出書類に必要事項を記載し提出。（</a:t>
            </a:r>
            <a:r>
              <a:rPr lang="ja-JP" altLang="en-US" b="1" dirty="0">
                <a:solidFill>
                  <a:srgbClr val="FF0000"/>
                </a:solidFill>
              </a:rPr>
              <a:t>６月３０日まで</a:t>
            </a:r>
            <a:r>
              <a:rPr lang="ja-JP" altLang="en-US" dirty="0"/>
              <a:t>）</a:t>
            </a:r>
            <a:endParaRPr lang="en-US" altLang="ja-JP" dirty="0"/>
          </a:p>
          <a:p>
            <a:r>
              <a:rPr kumimoji="1" lang="ja-JP" altLang="en-US" dirty="0"/>
              <a:t>全ての手続きが終わったら、再度学生係に給付奨学金案内を提出。</a:t>
            </a:r>
          </a:p>
        </p:txBody>
      </p:sp>
    </p:spTree>
    <p:extLst>
      <p:ext uri="{BB962C8B-B14F-4D97-AF65-F5344CB8AC3E}">
        <p14:creationId xmlns:p14="http://schemas.microsoft.com/office/powerpoint/2010/main" val="1017031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５，申請方法について</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a:t>申込みの流れ</a:t>
            </a:r>
            <a:r>
              <a:rPr kumimoji="1" lang="en-US" altLang="ja-JP" dirty="0"/>
              <a:t>【</a:t>
            </a:r>
            <a:r>
              <a:rPr kumimoji="1" lang="ja-JP" altLang="en-US" dirty="0"/>
              <a:t>該当者のみ</a:t>
            </a:r>
            <a:r>
              <a:rPr kumimoji="1" lang="en-US" altLang="ja-JP" dirty="0"/>
              <a:t>】</a:t>
            </a:r>
          </a:p>
          <a:p>
            <a:r>
              <a:rPr lang="ja-JP" altLang="en-US" dirty="0"/>
              <a:t>「</a:t>
            </a:r>
            <a:r>
              <a:rPr lang="ja-JP" altLang="en-US" b="1" dirty="0"/>
              <a:t>２０２２年度課税証明書</a:t>
            </a:r>
            <a:r>
              <a:rPr lang="ja-JP" altLang="en-US" dirty="0"/>
              <a:t>」</a:t>
            </a:r>
            <a:endParaRPr lang="en-US" altLang="ja-JP" dirty="0"/>
          </a:p>
          <a:p>
            <a:pPr marL="0" indent="0">
              <a:buNone/>
            </a:pPr>
            <a:r>
              <a:rPr lang="ja-JP" altLang="en-US" dirty="0"/>
              <a:t>　申請者本人が課税されている場合</a:t>
            </a:r>
            <a:endParaRPr lang="en-US" altLang="ja-JP" dirty="0"/>
          </a:p>
          <a:p>
            <a:r>
              <a:rPr lang="ja-JP" altLang="en-US" dirty="0"/>
              <a:t>「</a:t>
            </a:r>
            <a:r>
              <a:rPr lang="ja-JP" altLang="en-US" b="1" dirty="0"/>
              <a:t>在留資格及び在留期間が証明されている証明書</a:t>
            </a:r>
            <a:r>
              <a:rPr lang="ja-JP" altLang="en-US" dirty="0"/>
              <a:t>」</a:t>
            </a:r>
            <a:endParaRPr lang="en-US" altLang="ja-JP" dirty="0"/>
          </a:p>
          <a:p>
            <a:pPr marL="0" indent="0">
              <a:buNone/>
            </a:pPr>
            <a:r>
              <a:rPr lang="ja-JP" altLang="en-US" dirty="0"/>
              <a:t>　申請者本人が外国籍の場合</a:t>
            </a:r>
            <a:endParaRPr lang="en-US" altLang="ja-JP" dirty="0"/>
          </a:p>
          <a:p>
            <a:r>
              <a:rPr lang="ja-JP" altLang="en-US" dirty="0"/>
              <a:t>「</a:t>
            </a:r>
            <a:r>
              <a:rPr lang="ja-JP" altLang="en-US" b="1" dirty="0"/>
              <a:t>施設等在籍証明書</a:t>
            </a:r>
            <a:r>
              <a:rPr lang="ja-JP" altLang="en-US" dirty="0"/>
              <a:t>」（施設長発行）</a:t>
            </a:r>
            <a:endParaRPr lang="en-US" altLang="ja-JP" dirty="0"/>
          </a:p>
          <a:p>
            <a:r>
              <a:rPr lang="ja-JP" altLang="en-US" dirty="0"/>
              <a:t>「</a:t>
            </a:r>
            <a:r>
              <a:rPr lang="ja-JP" altLang="en-US" b="1" dirty="0"/>
              <a:t>児童（里親）委託証明書</a:t>
            </a:r>
            <a:r>
              <a:rPr lang="ja-JP" altLang="en-US" dirty="0"/>
              <a:t>」（児童相談書発行）</a:t>
            </a:r>
            <a:endParaRPr lang="en-US" altLang="ja-JP" dirty="0"/>
          </a:p>
          <a:p>
            <a:r>
              <a:rPr lang="ja-JP" altLang="en-US" dirty="0"/>
              <a:t>「</a:t>
            </a:r>
            <a:r>
              <a:rPr lang="ja-JP" altLang="en-US" b="1" dirty="0"/>
              <a:t>措置解除決定通知書</a:t>
            </a:r>
            <a:r>
              <a:rPr lang="ja-JP" altLang="en-US" dirty="0"/>
              <a:t>」（児童相談書発行）</a:t>
            </a:r>
            <a:endParaRPr lang="en-US" altLang="ja-JP" dirty="0"/>
          </a:p>
          <a:p>
            <a:pPr marL="0" indent="0">
              <a:buNone/>
            </a:pPr>
            <a:r>
              <a:rPr lang="ja-JP" altLang="en-US" dirty="0"/>
              <a:t>　１８歳となるまでに、児童養護施設等に入所していた、または里親による養育を受けていたことがわかる日記が記載された証明書類</a:t>
            </a:r>
            <a:endParaRPr lang="en-US" altLang="ja-JP" dirty="0"/>
          </a:p>
          <a:p>
            <a:endParaRPr lang="en-US" altLang="ja-JP" dirty="0"/>
          </a:p>
          <a:p>
            <a:endParaRPr lang="en-US" altLang="ja-JP" dirty="0"/>
          </a:p>
          <a:p>
            <a:endParaRPr kumimoji="1" lang="ja-JP" altLang="en-US" dirty="0"/>
          </a:p>
        </p:txBody>
      </p:sp>
    </p:spTree>
    <p:extLst>
      <p:ext uri="{BB962C8B-B14F-4D97-AF65-F5344CB8AC3E}">
        <p14:creationId xmlns:p14="http://schemas.microsoft.com/office/powerpoint/2010/main" val="3116760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５，申請方法について</a:t>
            </a:r>
            <a:endParaRPr kumimoji="1" lang="ja-JP" altLang="en-US" dirty="0"/>
          </a:p>
        </p:txBody>
      </p:sp>
      <p:sp>
        <p:nvSpPr>
          <p:cNvPr id="3" name="コンテンツ プレースホルダー 2"/>
          <p:cNvSpPr>
            <a:spLocks noGrp="1"/>
          </p:cNvSpPr>
          <p:nvPr>
            <p:ph idx="1"/>
          </p:nvPr>
        </p:nvSpPr>
        <p:spPr/>
        <p:txBody>
          <a:bodyPr/>
          <a:lstStyle/>
          <a:p>
            <a:r>
              <a:rPr lang="ja-JP" altLang="en-US" dirty="0"/>
              <a:t>採用から支給終了までの流れ</a:t>
            </a:r>
            <a:endParaRPr lang="en-US" altLang="ja-JP" dirty="0"/>
          </a:p>
          <a:p>
            <a:pPr marL="0" indent="0">
              <a:buNone/>
            </a:pPr>
            <a:r>
              <a:rPr kumimoji="1" lang="ja-JP" altLang="en-US" dirty="0"/>
              <a:t>　</a:t>
            </a:r>
            <a:r>
              <a:rPr lang="ja-JP" altLang="en-US" dirty="0"/>
              <a:t>　　　　</a:t>
            </a:r>
            <a:endParaRPr kumimoji="1" lang="en-US" altLang="ja-JP" dirty="0"/>
          </a:p>
        </p:txBody>
      </p:sp>
      <p:sp>
        <p:nvSpPr>
          <p:cNvPr id="4" name="ホームベース 3"/>
          <p:cNvSpPr/>
          <p:nvPr/>
        </p:nvSpPr>
        <p:spPr>
          <a:xfrm rot="5400000">
            <a:off x="1061884" y="3156157"/>
            <a:ext cx="2165064" cy="548640"/>
          </a:xfrm>
          <a:prstGeom prst="homePlat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ja-JP" altLang="en-US" dirty="0">
                <a:solidFill>
                  <a:schemeClr val="tx1"/>
                </a:solidFill>
              </a:rPr>
              <a:t>採</a:t>
            </a:r>
            <a:endParaRPr lang="en-US" altLang="ja-JP" dirty="0">
              <a:solidFill>
                <a:schemeClr val="tx1"/>
              </a:solidFill>
            </a:endParaRPr>
          </a:p>
          <a:p>
            <a:pPr algn="ctr"/>
            <a:r>
              <a:rPr lang="ja-JP" altLang="en-US" dirty="0">
                <a:solidFill>
                  <a:schemeClr val="tx1"/>
                </a:solidFill>
              </a:rPr>
              <a:t>用</a:t>
            </a:r>
            <a:endParaRPr lang="en-US" altLang="ja-JP" dirty="0">
              <a:solidFill>
                <a:schemeClr val="tx1"/>
              </a:solidFill>
            </a:endParaRPr>
          </a:p>
          <a:p>
            <a:pPr algn="ctr"/>
            <a:r>
              <a:rPr lang="ja-JP" altLang="en-US" dirty="0">
                <a:solidFill>
                  <a:schemeClr val="tx1"/>
                </a:solidFill>
              </a:rPr>
              <a:t>決</a:t>
            </a:r>
            <a:endParaRPr lang="en-US" altLang="ja-JP" dirty="0">
              <a:solidFill>
                <a:schemeClr val="tx1"/>
              </a:solidFill>
            </a:endParaRPr>
          </a:p>
          <a:p>
            <a:pPr algn="ctr"/>
            <a:r>
              <a:rPr lang="ja-JP" altLang="en-US" dirty="0">
                <a:solidFill>
                  <a:schemeClr val="tx1"/>
                </a:solidFill>
              </a:rPr>
              <a:t>定</a:t>
            </a:r>
            <a:endParaRPr lang="en-US" altLang="ja-JP" dirty="0">
              <a:solidFill>
                <a:schemeClr val="tx1"/>
              </a:solidFill>
            </a:endParaRPr>
          </a:p>
          <a:p>
            <a:pPr algn="ctr"/>
            <a:r>
              <a:rPr lang="ja-JP" altLang="en-US" dirty="0">
                <a:solidFill>
                  <a:schemeClr val="tx1"/>
                </a:solidFill>
              </a:rPr>
              <a:t>ま</a:t>
            </a:r>
            <a:endParaRPr lang="en-US" altLang="ja-JP" dirty="0">
              <a:solidFill>
                <a:schemeClr val="tx1"/>
              </a:solidFill>
            </a:endParaRPr>
          </a:p>
          <a:p>
            <a:pPr algn="ctr"/>
            <a:r>
              <a:rPr lang="ja-JP" altLang="en-US" dirty="0">
                <a:solidFill>
                  <a:schemeClr val="tx1"/>
                </a:solidFill>
              </a:rPr>
              <a:t>で</a:t>
            </a:r>
            <a:endParaRPr kumimoji="1" lang="ja-JP" altLang="en-US" dirty="0">
              <a:solidFill>
                <a:schemeClr val="tx1"/>
              </a:solidFill>
            </a:endParaRPr>
          </a:p>
        </p:txBody>
      </p:sp>
      <p:sp>
        <p:nvSpPr>
          <p:cNvPr id="5" name="山形 4"/>
          <p:cNvSpPr/>
          <p:nvPr/>
        </p:nvSpPr>
        <p:spPr>
          <a:xfrm rot="5400000">
            <a:off x="958644" y="5158985"/>
            <a:ext cx="2371542" cy="548641"/>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dirty="0">
                <a:solidFill>
                  <a:schemeClr val="tx1"/>
                </a:solidFill>
              </a:rPr>
              <a:t>採　用　決　定　後</a:t>
            </a:r>
          </a:p>
        </p:txBody>
      </p:sp>
      <p:sp>
        <p:nvSpPr>
          <p:cNvPr id="6" name="テキスト ボックス 5"/>
          <p:cNvSpPr txBox="1"/>
          <p:nvPr/>
        </p:nvSpPr>
        <p:spPr>
          <a:xfrm>
            <a:off x="2734843" y="2301562"/>
            <a:ext cx="8618957" cy="4247317"/>
          </a:xfrm>
          <a:prstGeom prst="rect">
            <a:avLst/>
          </a:prstGeom>
          <a:noFill/>
        </p:spPr>
        <p:txBody>
          <a:bodyPr wrap="square" rtlCol="0">
            <a:spAutoFit/>
          </a:bodyPr>
          <a:lstStyle/>
          <a:p>
            <a:r>
              <a:rPr kumimoji="1" lang="ja-JP" altLang="en-US" dirty="0"/>
              <a:t>・申込み（２０２２年</a:t>
            </a:r>
            <a:r>
              <a:rPr lang="ja-JP" altLang="en-US" dirty="0"/>
              <a:t>６</a:t>
            </a:r>
            <a:r>
              <a:rPr kumimoji="1" lang="ja-JP" altLang="en-US" dirty="0"/>
              <a:t>月）</a:t>
            </a:r>
            <a:endParaRPr kumimoji="1" lang="en-US" altLang="ja-JP" dirty="0"/>
          </a:p>
          <a:p>
            <a:r>
              <a:rPr lang="ja-JP" altLang="en-US" dirty="0"/>
              <a:t>・スカラネット入力期限（６月２４日）</a:t>
            </a:r>
            <a:endParaRPr lang="en-US" altLang="ja-JP" dirty="0"/>
          </a:p>
          <a:p>
            <a:r>
              <a:rPr lang="ja-JP" altLang="en-US" dirty="0"/>
              <a:t>・マイナンバー提出用紙送付期限（６月３０日）</a:t>
            </a:r>
            <a:endParaRPr lang="en-US" altLang="ja-JP" dirty="0"/>
          </a:p>
          <a:p>
            <a:r>
              <a:rPr lang="ja-JP" altLang="en-US" dirty="0"/>
              <a:t>・在学校から日本学生支援機構への推薦（７月２５日まで）</a:t>
            </a:r>
            <a:endParaRPr lang="en-US" altLang="ja-JP" dirty="0"/>
          </a:p>
          <a:p>
            <a:endParaRPr lang="en-US" altLang="ja-JP" dirty="0"/>
          </a:p>
          <a:p>
            <a:r>
              <a:rPr lang="ja-JP" altLang="en-US" dirty="0"/>
              <a:t>・給付奨学金予約採用候補者決定（１２月～１月頃）</a:t>
            </a:r>
            <a:endParaRPr lang="en-US" altLang="ja-JP" dirty="0"/>
          </a:p>
          <a:p>
            <a:r>
              <a:rPr kumimoji="1" lang="ja-JP" altLang="en-US" dirty="0"/>
              <a:t>・進学届提出（４年に進級した４月）</a:t>
            </a:r>
            <a:endParaRPr kumimoji="1" lang="en-US" altLang="ja-JP" dirty="0"/>
          </a:p>
          <a:p>
            <a:r>
              <a:rPr lang="ja-JP" altLang="en-US" dirty="0"/>
              <a:t>・採用決定（５月頃）</a:t>
            </a:r>
            <a:endParaRPr kumimoji="1" lang="en-US" altLang="ja-JP" dirty="0"/>
          </a:p>
          <a:p>
            <a:r>
              <a:rPr lang="en-US" altLang="ja-JP" dirty="0"/>
              <a:t>【</a:t>
            </a:r>
            <a:r>
              <a:rPr lang="ja-JP" altLang="en-US" dirty="0"/>
              <a:t>採用決定後の手続き</a:t>
            </a:r>
            <a:r>
              <a:rPr lang="en-US" altLang="ja-JP" dirty="0"/>
              <a:t>】</a:t>
            </a:r>
          </a:p>
          <a:p>
            <a:r>
              <a:rPr lang="ja-JP" altLang="en-US" dirty="0"/>
              <a:t>・</a:t>
            </a:r>
            <a:r>
              <a:rPr kumimoji="1" lang="ja-JP" altLang="en-US" dirty="0"/>
              <a:t>在籍報告</a:t>
            </a:r>
            <a:endParaRPr kumimoji="1" lang="en-US" altLang="ja-JP" dirty="0"/>
          </a:p>
          <a:p>
            <a:r>
              <a:rPr lang="ja-JP" altLang="en-US" dirty="0"/>
              <a:t>・適格認定（家計・学力）</a:t>
            </a:r>
            <a:endParaRPr lang="en-US" altLang="ja-JP" dirty="0"/>
          </a:p>
          <a:p>
            <a:r>
              <a:rPr kumimoji="1" lang="ja-JP" altLang="en-US" dirty="0"/>
              <a:t>・給付奨学金継続願</a:t>
            </a:r>
            <a:endParaRPr kumimoji="1" lang="en-US" altLang="ja-JP" dirty="0"/>
          </a:p>
          <a:p>
            <a:endParaRPr lang="en-US" altLang="ja-JP" dirty="0"/>
          </a:p>
          <a:p>
            <a:endParaRPr lang="en-US" altLang="ja-JP" dirty="0"/>
          </a:p>
          <a:p>
            <a:r>
              <a:rPr lang="ja-JP" altLang="en-US" dirty="0"/>
              <a:t>・卒業時　給付終了</a:t>
            </a:r>
            <a:endParaRPr lang="en-US" altLang="ja-JP" dirty="0"/>
          </a:p>
        </p:txBody>
      </p:sp>
    </p:spTree>
    <p:extLst>
      <p:ext uri="{BB962C8B-B14F-4D97-AF65-F5344CB8AC3E}">
        <p14:creationId xmlns:p14="http://schemas.microsoft.com/office/powerpoint/2010/main" val="1026911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６，適格認定について</a:t>
            </a:r>
          </a:p>
        </p:txBody>
      </p:sp>
      <p:sp>
        <p:nvSpPr>
          <p:cNvPr id="3" name="コンテンツ プレースホルダー 2"/>
          <p:cNvSpPr>
            <a:spLocks noGrp="1"/>
          </p:cNvSpPr>
          <p:nvPr>
            <p:ph idx="1"/>
          </p:nvPr>
        </p:nvSpPr>
        <p:spPr/>
        <p:txBody>
          <a:bodyPr>
            <a:normAutofit/>
          </a:bodyPr>
          <a:lstStyle/>
          <a:p>
            <a:pPr marL="0" indent="0">
              <a:buNone/>
            </a:pPr>
            <a:r>
              <a:rPr lang="ja-JP" altLang="en-US" dirty="0"/>
              <a:t>給付奨学生</a:t>
            </a:r>
            <a:r>
              <a:rPr kumimoji="1" lang="ja-JP" altLang="en-US" dirty="0"/>
              <a:t>として採用された後に、学力（半年に１回）、家計（年に１回）に</a:t>
            </a:r>
            <a:r>
              <a:rPr lang="ja-JP" altLang="en-US" dirty="0"/>
              <a:t>おいて奨学金継続の可否を判断するもの。</a:t>
            </a:r>
            <a:endParaRPr kumimoji="1" lang="en-US" altLang="ja-JP" dirty="0"/>
          </a:p>
          <a:p>
            <a:r>
              <a:rPr kumimoji="1" lang="ja-JP" altLang="en-US" dirty="0"/>
              <a:t>適格認定（家計基準）</a:t>
            </a:r>
            <a:endParaRPr kumimoji="1" lang="en-US" altLang="ja-JP" dirty="0"/>
          </a:p>
          <a:p>
            <a:pPr marL="0" indent="0">
              <a:buNone/>
            </a:pPr>
            <a:r>
              <a:rPr kumimoji="1" lang="ja-JP" altLang="en-US" dirty="0"/>
              <a:t>　収入基準</a:t>
            </a:r>
            <a:r>
              <a:rPr kumimoji="1" lang="en-US" altLang="ja-JP" dirty="0"/>
              <a:t>…</a:t>
            </a:r>
            <a:r>
              <a:rPr kumimoji="1" lang="ja-JP" altLang="en-US" dirty="0"/>
              <a:t>毎年夏期に課税情報が変わるタイミングで審査。</a:t>
            </a:r>
            <a:endParaRPr kumimoji="1" lang="en-US" altLang="ja-JP" dirty="0"/>
          </a:p>
          <a:p>
            <a:pPr marL="0" indent="0">
              <a:buNone/>
            </a:pPr>
            <a:r>
              <a:rPr lang="ja-JP" altLang="en-US" dirty="0"/>
              <a:t>　資産基準</a:t>
            </a:r>
            <a:r>
              <a:rPr lang="en-US" altLang="ja-JP" dirty="0"/>
              <a:t>…</a:t>
            </a:r>
            <a:r>
              <a:rPr lang="ja-JP" altLang="en-US" dirty="0"/>
              <a:t>申込時または４月に提出する在籍報告で申告のあった資産額を基に審査。</a:t>
            </a:r>
            <a:endParaRPr lang="en-US" altLang="ja-JP" dirty="0"/>
          </a:p>
          <a:p>
            <a:pPr marL="0" indent="0">
              <a:buNone/>
            </a:pPr>
            <a:r>
              <a:rPr lang="ja-JP" altLang="en-US" dirty="0"/>
              <a:t>　上記２つの基準を基に、１０月に支援区分の見直しが行われる。適格認定後の結果は、翌年９月まで反映される。</a:t>
            </a:r>
            <a:endParaRPr lang="en-US" altLang="ja-JP" dirty="0"/>
          </a:p>
          <a:p>
            <a:pPr marL="0" indent="0">
              <a:buNone/>
            </a:pPr>
            <a:r>
              <a:rPr kumimoji="1" lang="ja-JP" altLang="en-US" dirty="0"/>
              <a:t>　判定方法は提出するマイナンバーの課税情報を基に行われる。</a:t>
            </a:r>
          </a:p>
        </p:txBody>
      </p:sp>
    </p:spTree>
    <p:extLst>
      <p:ext uri="{BB962C8B-B14F-4D97-AF65-F5344CB8AC3E}">
        <p14:creationId xmlns:p14="http://schemas.microsoft.com/office/powerpoint/2010/main" val="3155090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６，適格認定について</a:t>
            </a:r>
          </a:p>
        </p:txBody>
      </p:sp>
      <p:sp>
        <p:nvSpPr>
          <p:cNvPr id="3" name="コンテンツ プレースホルダー 2"/>
          <p:cNvSpPr>
            <a:spLocks noGrp="1"/>
          </p:cNvSpPr>
          <p:nvPr>
            <p:ph idx="1"/>
          </p:nvPr>
        </p:nvSpPr>
        <p:spPr/>
        <p:txBody>
          <a:bodyPr/>
          <a:lstStyle/>
          <a:p>
            <a:r>
              <a:rPr kumimoji="1" lang="ja-JP" altLang="en-US" dirty="0"/>
              <a:t>適格認定（学力基準）</a:t>
            </a:r>
            <a:endParaRPr kumimoji="1" lang="en-US" altLang="ja-JP" dirty="0"/>
          </a:p>
          <a:p>
            <a:pPr marL="0" indent="0">
              <a:buNone/>
            </a:pP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766237241"/>
              </p:ext>
            </p:extLst>
          </p:nvPr>
        </p:nvGraphicFramePr>
        <p:xfrm>
          <a:off x="838200" y="2309927"/>
          <a:ext cx="10432774" cy="3667760"/>
        </p:xfrm>
        <a:graphic>
          <a:graphicData uri="http://schemas.openxmlformats.org/drawingml/2006/table">
            <a:tbl>
              <a:tblPr firstRow="1" bandRow="1">
                <a:tableStyleId>{5C22544A-7EE6-4342-B048-85BDC9FD1C3A}</a:tableStyleId>
              </a:tblPr>
              <a:tblGrid>
                <a:gridCol w="824948">
                  <a:extLst>
                    <a:ext uri="{9D8B030D-6E8A-4147-A177-3AD203B41FA5}">
                      <a16:colId xmlns:a16="http://schemas.microsoft.com/office/drawing/2014/main" val="4125902775"/>
                    </a:ext>
                  </a:extLst>
                </a:gridCol>
                <a:gridCol w="9607826">
                  <a:extLst>
                    <a:ext uri="{9D8B030D-6E8A-4147-A177-3AD203B41FA5}">
                      <a16:colId xmlns:a16="http://schemas.microsoft.com/office/drawing/2014/main" val="100620958"/>
                    </a:ext>
                  </a:extLst>
                </a:gridCol>
              </a:tblGrid>
              <a:tr h="370840">
                <a:tc>
                  <a:txBody>
                    <a:bodyPr/>
                    <a:lstStyle/>
                    <a:p>
                      <a:r>
                        <a:rPr kumimoji="1" lang="ja-JP" altLang="en-US" dirty="0"/>
                        <a:t>区分</a:t>
                      </a:r>
                    </a:p>
                  </a:txBody>
                  <a:tcPr/>
                </a:tc>
                <a:tc>
                  <a:txBody>
                    <a:bodyPr/>
                    <a:lstStyle/>
                    <a:p>
                      <a:r>
                        <a:rPr kumimoji="1" lang="ja-JP" altLang="en-US" dirty="0"/>
                        <a:t>学業成績の基準</a:t>
                      </a:r>
                    </a:p>
                  </a:txBody>
                  <a:tcPr/>
                </a:tc>
                <a:extLst>
                  <a:ext uri="{0D108BD9-81ED-4DB2-BD59-A6C34878D82A}">
                    <a16:rowId xmlns:a16="http://schemas.microsoft.com/office/drawing/2014/main" val="4284887960"/>
                  </a:ext>
                </a:extLst>
              </a:tr>
              <a:tr h="370840">
                <a:tc>
                  <a:txBody>
                    <a:bodyPr/>
                    <a:lstStyle/>
                    <a:p>
                      <a:r>
                        <a:rPr kumimoji="1" lang="ja-JP" altLang="en-US" dirty="0"/>
                        <a:t>廃止</a:t>
                      </a:r>
                    </a:p>
                  </a:txBody>
                  <a:tcPr/>
                </a:tc>
                <a:tc>
                  <a:txBody>
                    <a:bodyPr/>
                    <a:lstStyle/>
                    <a:p>
                      <a:r>
                        <a:rPr kumimoji="1" lang="ja-JP" altLang="en-US" dirty="0"/>
                        <a:t>・修業年限で卒業または修了できないことが確定した時</a:t>
                      </a:r>
                      <a:endParaRPr kumimoji="1" lang="en-US" altLang="ja-JP" dirty="0"/>
                    </a:p>
                    <a:p>
                      <a:r>
                        <a:rPr kumimoji="1" lang="ja-JP" altLang="en-US" dirty="0"/>
                        <a:t>・修得した単位数の合計数が、標準単位数の５割以下であること</a:t>
                      </a:r>
                      <a:endParaRPr kumimoji="1" lang="en-US" altLang="ja-JP" dirty="0"/>
                    </a:p>
                    <a:p>
                      <a:r>
                        <a:rPr kumimoji="1" lang="ja-JP" altLang="en-US" dirty="0"/>
                        <a:t>・履修科目の授業への出席率が５割以下であること、その他の学習意欲が著しく低い状況にあると認められること</a:t>
                      </a:r>
                      <a:endParaRPr kumimoji="1" lang="en-US" altLang="ja-JP" dirty="0"/>
                    </a:p>
                    <a:p>
                      <a:r>
                        <a:rPr kumimoji="1" lang="ja-JP" altLang="en-US" dirty="0"/>
                        <a:t>・警告の区分に該当する学業成績に連続して該当する場合</a:t>
                      </a:r>
                      <a:endParaRPr kumimoji="1" lang="en-US" altLang="ja-JP" dirty="0"/>
                    </a:p>
                  </a:txBody>
                  <a:tcPr/>
                </a:tc>
                <a:extLst>
                  <a:ext uri="{0D108BD9-81ED-4DB2-BD59-A6C34878D82A}">
                    <a16:rowId xmlns:a16="http://schemas.microsoft.com/office/drawing/2014/main" val="1081746408"/>
                  </a:ext>
                </a:extLst>
              </a:tr>
              <a:tr h="370840">
                <a:tc>
                  <a:txBody>
                    <a:bodyPr/>
                    <a:lstStyle/>
                    <a:p>
                      <a:r>
                        <a:rPr kumimoji="1" lang="ja-JP" altLang="en-US" dirty="0"/>
                        <a:t>警告</a:t>
                      </a:r>
                    </a:p>
                  </a:txBody>
                  <a:tcPr/>
                </a:tc>
                <a:tc>
                  <a:txBody>
                    <a:bodyPr/>
                    <a:lstStyle/>
                    <a:p>
                      <a:r>
                        <a:rPr kumimoji="1" lang="ja-JP" altLang="en-US" dirty="0"/>
                        <a:t>・修得した単位数の合計数が標準単位数の６割以下である場合</a:t>
                      </a:r>
                      <a:endParaRPr kumimoji="1" lang="en-US" altLang="ja-JP" dirty="0"/>
                    </a:p>
                    <a:p>
                      <a:r>
                        <a:rPr kumimoji="1" lang="ja-JP" altLang="en-US" dirty="0"/>
                        <a:t>・</a:t>
                      </a:r>
                      <a:r>
                        <a:rPr kumimoji="1" lang="en-US" altLang="ja-JP" dirty="0"/>
                        <a:t>GPA</a:t>
                      </a:r>
                      <a:r>
                        <a:rPr kumimoji="1" lang="ja-JP" altLang="en-US" dirty="0"/>
                        <a:t>等が学部等における下位４分の１の範囲に属する場合</a:t>
                      </a:r>
                      <a:endParaRPr kumimoji="1" lang="en-US" altLang="ja-JP" dirty="0"/>
                    </a:p>
                    <a:p>
                      <a:r>
                        <a:rPr kumimoji="1" lang="ja-JP" altLang="en-US" dirty="0"/>
                        <a:t>（本校では直近の定期試験の順位を基に判定）</a:t>
                      </a:r>
                      <a:endParaRPr kumimoji="1" lang="en-US" altLang="ja-JP" dirty="0"/>
                    </a:p>
                    <a:p>
                      <a:r>
                        <a:rPr kumimoji="1" lang="ja-JP" altLang="en-US" dirty="0"/>
                        <a:t>・履修科目の授業への出席率が８割以下であることその他の学習意欲が低い状況にあると認められる場合</a:t>
                      </a:r>
                    </a:p>
                  </a:txBody>
                  <a:tcPr/>
                </a:tc>
                <a:extLst>
                  <a:ext uri="{0D108BD9-81ED-4DB2-BD59-A6C34878D82A}">
                    <a16:rowId xmlns:a16="http://schemas.microsoft.com/office/drawing/2014/main" val="2868994482"/>
                  </a:ext>
                </a:extLst>
              </a:tr>
              <a:tr h="370840">
                <a:tc>
                  <a:txBody>
                    <a:bodyPr/>
                    <a:lstStyle/>
                    <a:p>
                      <a:r>
                        <a:rPr kumimoji="1" lang="ja-JP" altLang="en-US" dirty="0"/>
                        <a:t>継続</a:t>
                      </a:r>
                    </a:p>
                  </a:txBody>
                  <a:tcPr/>
                </a:tc>
                <a:tc>
                  <a:txBody>
                    <a:bodyPr/>
                    <a:lstStyle/>
                    <a:p>
                      <a:r>
                        <a:rPr kumimoji="1" lang="ja-JP" altLang="en-US" dirty="0"/>
                        <a:t>・「廃止」、「警告」以外の場合</a:t>
                      </a:r>
                    </a:p>
                  </a:txBody>
                  <a:tcPr/>
                </a:tc>
                <a:extLst>
                  <a:ext uri="{0D108BD9-81ED-4DB2-BD59-A6C34878D82A}">
                    <a16:rowId xmlns:a16="http://schemas.microsoft.com/office/drawing/2014/main" val="490718333"/>
                  </a:ext>
                </a:extLst>
              </a:tr>
            </a:tbl>
          </a:graphicData>
        </a:graphic>
      </p:graphicFrame>
      <p:sp>
        <p:nvSpPr>
          <p:cNvPr id="5" name="テキスト ボックス 4"/>
          <p:cNvSpPr txBox="1"/>
          <p:nvPr/>
        </p:nvSpPr>
        <p:spPr>
          <a:xfrm>
            <a:off x="838200" y="6176963"/>
            <a:ext cx="10432774" cy="369332"/>
          </a:xfrm>
          <a:prstGeom prst="rect">
            <a:avLst/>
          </a:prstGeom>
          <a:noFill/>
        </p:spPr>
        <p:txBody>
          <a:bodyPr wrap="square" rtlCol="0">
            <a:spAutoFit/>
          </a:bodyPr>
          <a:lstStyle/>
          <a:p>
            <a:r>
              <a:rPr kumimoji="1" lang="ja-JP" altLang="en-US" b="1" dirty="0">
                <a:solidFill>
                  <a:srgbClr val="FF0000"/>
                </a:solidFill>
              </a:rPr>
              <a:t>一度「廃止」と判定されたら、再度支援を受けることができません！！</a:t>
            </a:r>
          </a:p>
        </p:txBody>
      </p:sp>
    </p:spTree>
    <p:extLst>
      <p:ext uri="{BB962C8B-B14F-4D97-AF65-F5344CB8AC3E}">
        <p14:creationId xmlns:p14="http://schemas.microsoft.com/office/powerpoint/2010/main" val="3853216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資料のスライドについて</a:t>
            </a:r>
            <a:endParaRPr kumimoji="1" lang="ja-JP" altLang="en-US" dirty="0"/>
          </a:p>
        </p:txBody>
      </p:sp>
      <p:sp>
        <p:nvSpPr>
          <p:cNvPr id="3" name="コンテンツ プレースホルダー 2"/>
          <p:cNvSpPr>
            <a:spLocks noGrp="1"/>
          </p:cNvSpPr>
          <p:nvPr>
            <p:ph idx="1"/>
          </p:nvPr>
        </p:nvSpPr>
        <p:spPr>
          <a:xfrm>
            <a:off x="159391" y="1825625"/>
            <a:ext cx="11929145" cy="4351338"/>
          </a:xfrm>
        </p:spPr>
        <p:txBody>
          <a:bodyPr/>
          <a:lstStyle/>
          <a:p>
            <a:r>
              <a:rPr lang="ja-JP" altLang="en-US" dirty="0"/>
              <a:t>１，高等教育の修学支援新制度とは　　　　　　　スライド３～４</a:t>
            </a:r>
            <a:endParaRPr lang="en-US" altLang="ja-JP" dirty="0"/>
          </a:p>
          <a:p>
            <a:r>
              <a:rPr lang="ja-JP" altLang="en-US" dirty="0"/>
              <a:t>２，高等学校等就学支援金との違いについて　　　スライド５</a:t>
            </a:r>
            <a:endParaRPr lang="en-US" altLang="ja-JP" dirty="0"/>
          </a:p>
          <a:p>
            <a:r>
              <a:rPr kumimoji="1" lang="ja-JP" altLang="en-US" dirty="0"/>
              <a:t>３，日本学生支援機構給付奨学金制度の選考基準　スライド６～９</a:t>
            </a:r>
            <a:endParaRPr kumimoji="1" lang="en-US" altLang="ja-JP" dirty="0"/>
          </a:p>
          <a:p>
            <a:r>
              <a:rPr lang="ja-JP" altLang="en-US" dirty="0"/>
              <a:t>４，給付奨学金の概要　　　　　　　　　　　　　スライド１０～１４</a:t>
            </a:r>
            <a:endParaRPr kumimoji="1" lang="en-US" altLang="ja-JP" dirty="0"/>
          </a:p>
          <a:p>
            <a:r>
              <a:rPr lang="ja-JP" altLang="en-US" dirty="0"/>
              <a:t>５，申請方法について　　　　　　　　　　　　　スライド１５～１７</a:t>
            </a:r>
            <a:endParaRPr lang="en-US" altLang="ja-JP" dirty="0"/>
          </a:p>
          <a:p>
            <a:r>
              <a:rPr lang="ja-JP" altLang="en-US" dirty="0"/>
              <a:t>６，適格認定について　　　　　　　　　　　　　スライド１８～１９</a:t>
            </a:r>
            <a:endParaRPr lang="en-US" altLang="ja-JP" dirty="0"/>
          </a:p>
          <a:p>
            <a:r>
              <a:rPr lang="ja-JP" altLang="en-US" dirty="0"/>
              <a:t>７，申請時の注意点　　　　　　　　　　　　　　スライド２０</a:t>
            </a:r>
            <a:endParaRPr lang="en-US" altLang="ja-JP" dirty="0"/>
          </a:p>
          <a:p>
            <a:r>
              <a:rPr lang="ja-JP" altLang="en-US" dirty="0"/>
              <a:t>提出期日のおさらい　　　　　　　　　　　　　　スライド２１</a:t>
            </a:r>
            <a:endParaRPr lang="en-US" altLang="ja-JP" dirty="0"/>
          </a:p>
        </p:txBody>
      </p:sp>
    </p:spTree>
    <p:extLst>
      <p:ext uri="{BB962C8B-B14F-4D97-AF65-F5344CB8AC3E}">
        <p14:creationId xmlns:p14="http://schemas.microsoft.com/office/powerpoint/2010/main" val="16731101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７</a:t>
            </a:r>
            <a:r>
              <a:rPr kumimoji="1" lang="ja-JP" altLang="en-US" dirty="0"/>
              <a:t>，申請時の注意点</a:t>
            </a:r>
          </a:p>
        </p:txBody>
      </p:sp>
      <p:sp>
        <p:nvSpPr>
          <p:cNvPr id="3" name="コンテンツ プレースホルダー 2"/>
          <p:cNvSpPr>
            <a:spLocks noGrp="1"/>
          </p:cNvSpPr>
          <p:nvPr>
            <p:ph idx="1"/>
          </p:nvPr>
        </p:nvSpPr>
        <p:spPr/>
        <p:txBody>
          <a:bodyPr/>
          <a:lstStyle/>
          <a:p>
            <a:pPr marL="0" indent="0">
              <a:buNone/>
            </a:pPr>
            <a:r>
              <a:rPr kumimoji="1" lang="ja-JP" altLang="en-US" dirty="0"/>
              <a:t>スカラネット入力の際の学科について</a:t>
            </a:r>
            <a:endParaRPr kumimoji="1" lang="en-US" altLang="ja-JP" dirty="0"/>
          </a:p>
          <a:p>
            <a:r>
              <a:rPr kumimoji="1" lang="ja-JP" altLang="en-US" dirty="0"/>
              <a:t>機械工学科、電子制御工学科⇒機械工学関係</a:t>
            </a:r>
            <a:endParaRPr kumimoji="1" lang="en-US" altLang="ja-JP" dirty="0"/>
          </a:p>
          <a:p>
            <a:r>
              <a:rPr lang="ja-JP" altLang="en-US" dirty="0"/>
              <a:t>電気電子工学科　　　　　　⇒電気電子工学関係</a:t>
            </a:r>
            <a:endParaRPr lang="en-US" altLang="ja-JP" dirty="0"/>
          </a:p>
          <a:p>
            <a:r>
              <a:rPr kumimoji="1" lang="ja-JP" altLang="en-US" dirty="0"/>
              <a:t>情報工学科　　　　　　　　⇒情報通信工学関係</a:t>
            </a:r>
            <a:endParaRPr kumimoji="1" lang="en-US" altLang="ja-JP" dirty="0"/>
          </a:p>
          <a:p>
            <a:r>
              <a:rPr lang="ja-JP" altLang="en-US" dirty="0"/>
              <a:t>都市環境デザイン工学科　　⇒土木建築工学関係</a:t>
            </a:r>
            <a:endParaRPr kumimoji="1" lang="ja-JP" altLang="en-US" dirty="0"/>
          </a:p>
        </p:txBody>
      </p:sp>
    </p:spTree>
    <p:extLst>
      <p:ext uri="{BB962C8B-B14F-4D97-AF65-F5344CB8AC3E}">
        <p14:creationId xmlns:p14="http://schemas.microsoft.com/office/powerpoint/2010/main" val="230279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提出書類期日のおさらい</a:t>
            </a:r>
          </a:p>
        </p:txBody>
      </p:sp>
      <p:sp>
        <p:nvSpPr>
          <p:cNvPr id="3" name="コンテンツ プレースホルダー 2"/>
          <p:cNvSpPr>
            <a:spLocks noGrp="1"/>
          </p:cNvSpPr>
          <p:nvPr>
            <p:ph idx="1"/>
          </p:nvPr>
        </p:nvSpPr>
        <p:spPr/>
        <p:txBody>
          <a:bodyPr/>
          <a:lstStyle/>
          <a:p>
            <a:r>
              <a:rPr kumimoji="1" lang="ja-JP" altLang="en-US" dirty="0"/>
              <a:t>給付奨学金案内</a:t>
            </a:r>
            <a:r>
              <a:rPr kumimoji="1" lang="en-US" altLang="ja-JP" dirty="0"/>
              <a:t>P</a:t>
            </a:r>
            <a:r>
              <a:rPr kumimoji="1" lang="ja-JP" altLang="en-US" dirty="0"/>
              <a:t>１１～、給付奨学金確認書、学修計画書</a:t>
            </a:r>
            <a:endParaRPr kumimoji="1" lang="en-US" altLang="ja-JP" dirty="0"/>
          </a:p>
          <a:p>
            <a:pPr marL="0" indent="0">
              <a:buNone/>
            </a:pPr>
            <a:r>
              <a:rPr lang="ja-JP" altLang="en-US" b="1" dirty="0">
                <a:solidFill>
                  <a:srgbClr val="FF0000"/>
                </a:solidFill>
              </a:rPr>
              <a:t>６月２０日（月）　期限厳守</a:t>
            </a:r>
            <a:endParaRPr lang="en-US" altLang="ja-JP" b="1" dirty="0">
              <a:solidFill>
                <a:srgbClr val="FF0000"/>
              </a:solidFill>
            </a:endParaRPr>
          </a:p>
          <a:p>
            <a:r>
              <a:rPr kumimoji="1" lang="ja-JP" altLang="en-US" dirty="0"/>
              <a:t>スカラネット入力（インターネット入力）</a:t>
            </a:r>
            <a:endParaRPr kumimoji="1" lang="en-US" altLang="ja-JP" dirty="0"/>
          </a:p>
          <a:p>
            <a:pPr marL="0" indent="0">
              <a:buNone/>
            </a:pPr>
            <a:r>
              <a:rPr kumimoji="1" lang="ja-JP" altLang="en-US" b="1" dirty="0">
                <a:solidFill>
                  <a:srgbClr val="FF0000"/>
                </a:solidFill>
              </a:rPr>
              <a:t>６月２４日（金）　期限厳守</a:t>
            </a:r>
            <a:endParaRPr kumimoji="1" lang="en-US" altLang="ja-JP" b="1" dirty="0">
              <a:solidFill>
                <a:srgbClr val="FF0000"/>
              </a:solidFill>
            </a:endParaRPr>
          </a:p>
          <a:p>
            <a:r>
              <a:rPr kumimoji="1" lang="ja-JP" altLang="en-US" dirty="0"/>
              <a:t>マイナンバー提出期日　日本学生支援機構に直接送付</a:t>
            </a:r>
            <a:endParaRPr kumimoji="1" lang="en-US" altLang="ja-JP" dirty="0"/>
          </a:p>
          <a:p>
            <a:pPr marL="0" indent="0">
              <a:buNone/>
            </a:pPr>
            <a:r>
              <a:rPr lang="ja-JP" altLang="en-US" b="1" dirty="0">
                <a:solidFill>
                  <a:srgbClr val="FF0000"/>
                </a:solidFill>
              </a:rPr>
              <a:t>６月３０日（木）　期限厳守</a:t>
            </a:r>
            <a:endParaRPr lang="en-US" altLang="ja-JP" b="1" dirty="0">
              <a:solidFill>
                <a:srgbClr val="FF0000"/>
              </a:solidFill>
            </a:endParaRPr>
          </a:p>
          <a:p>
            <a:pPr marL="0" indent="0">
              <a:buNone/>
            </a:pPr>
            <a:r>
              <a:rPr kumimoji="1" lang="en-US" altLang="ja-JP" dirty="0"/>
              <a:t>※</a:t>
            </a:r>
            <a:r>
              <a:rPr kumimoji="1" lang="ja-JP" altLang="en-US" dirty="0"/>
              <a:t>ご不明な点等ありましたら、学生係</a:t>
            </a:r>
            <a:r>
              <a:rPr kumimoji="1" lang="en-US" altLang="ja-JP" dirty="0"/>
              <a:t>【TEL</a:t>
            </a:r>
            <a:r>
              <a:rPr lang="en-US" altLang="ja-JP" dirty="0"/>
              <a:t>:0995-42-9015】</a:t>
            </a:r>
            <a:r>
              <a:rPr lang="ja-JP" altLang="en-US" dirty="0"/>
              <a:t>にお問い合わせください。</a:t>
            </a:r>
            <a:endParaRPr lang="en-US" altLang="ja-JP" dirty="0"/>
          </a:p>
        </p:txBody>
      </p:sp>
    </p:spTree>
    <p:extLst>
      <p:ext uri="{BB962C8B-B14F-4D97-AF65-F5344CB8AC3E}">
        <p14:creationId xmlns:p14="http://schemas.microsoft.com/office/powerpoint/2010/main" val="1944983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１，高等学校の修学支援新制度とは</a:t>
            </a:r>
          </a:p>
        </p:txBody>
      </p:sp>
      <p:sp>
        <p:nvSpPr>
          <p:cNvPr id="3" name="コンテンツ プレースホルダー 2"/>
          <p:cNvSpPr>
            <a:spLocks noGrp="1"/>
          </p:cNvSpPr>
          <p:nvPr>
            <p:ph idx="1"/>
          </p:nvPr>
        </p:nvSpPr>
        <p:spPr/>
        <p:txBody>
          <a:bodyPr/>
          <a:lstStyle/>
          <a:p>
            <a:pPr marL="0" indent="0">
              <a:buNone/>
            </a:pPr>
            <a:r>
              <a:rPr kumimoji="1" lang="ja-JP" altLang="en-US" dirty="0"/>
              <a:t>・制度の目的</a:t>
            </a:r>
            <a:endParaRPr kumimoji="1" lang="en-US" altLang="ja-JP" dirty="0"/>
          </a:p>
          <a:p>
            <a:pPr marL="0" indent="0">
              <a:buNone/>
            </a:pPr>
            <a:r>
              <a:rPr kumimoji="1" lang="ja-JP" altLang="en-US" dirty="0"/>
              <a:t>　意欲と能力のある学生が、経済的な理由により、進学・修学の継続を断念しないよう支援をする制度。</a:t>
            </a:r>
            <a:endParaRPr kumimoji="1" lang="en-US" altLang="ja-JP" dirty="0"/>
          </a:p>
          <a:p>
            <a:pPr marL="0" indent="0">
              <a:buNone/>
            </a:pPr>
            <a:endParaRPr lang="en-US" altLang="ja-JP" dirty="0"/>
          </a:p>
          <a:p>
            <a:pPr marL="0" indent="0">
              <a:buNone/>
            </a:pPr>
            <a:r>
              <a:rPr kumimoji="1" lang="ja-JP" altLang="en-US" dirty="0"/>
              <a:t>・支援を受けることができる学年</a:t>
            </a:r>
            <a:endParaRPr kumimoji="1" lang="en-US" altLang="ja-JP" dirty="0"/>
          </a:p>
          <a:p>
            <a:pPr marL="0" indent="0">
              <a:buNone/>
            </a:pPr>
            <a:r>
              <a:rPr kumimoji="1" lang="ja-JP" altLang="en-US" dirty="0"/>
              <a:t>高専４年生、高専５年生、専攻科生</a:t>
            </a:r>
          </a:p>
        </p:txBody>
      </p:sp>
    </p:spTree>
    <p:extLst>
      <p:ext uri="{BB962C8B-B14F-4D97-AF65-F5344CB8AC3E}">
        <p14:creationId xmlns:p14="http://schemas.microsoft.com/office/powerpoint/2010/main" val="1099325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１，高等学校の修学支援新制度とは</a:t>
            </a:r>
          </a:p>
        </p:txBody>
      </p:sp>
      <p:sp>
        <p:nvSpPr>
          <p:cNvPr id="3" name="コンテンツ プレースホルダー 2"/>
          <p:cNvSpPr>
            <a:spLocks noGrp="1"/>
          </p:cNvSpPr>
          <p:nvPr>
            <p:ph idx="1"/>
          </p:nvPr>
        </p:nvSpPr>
        <p:spPr>
          <a:xfrm>
            <a:off x="845127" y="1691322"/>
            <a:ext cx="10515600" cy="4488815"/>
          </a:xfrm>
        </p:spPr>
        <p:txBody>
          <a:bodyPr>
            <a:normAutofit/>
          </a:bodyPr>
          <a:lstStyle/>
          <a:p>
            <a:pPr marL="0" indent="0">
              <a:buNone/>
            </a:pPr>
            <a:r>
              <a:rPr kumimoji="1" lang="ja-JP" altLang="en-US" dirty="0"/>
              <a:t>・支援内容について</a:t>
            </a:r>
            <a:endParaRPr kumimoji="1" lang="en-US" altLang="ja-JP" dirty="0"/>
          </a:p>
          <a:p>
            <a:pPr marL="0" indent="0">
              <a:buNone/>
            </a:pPr>
            <a:endParaRPr lang="en-US" altLang="ja-JP" dirty="0"/>
          </a:p>
          <a:p>
            <a:pPr marL="0" indent="0">
              <a:buNone/>
            </a:pPr>
            <a:endParaRPr kumimoji="1" lang="en-US" altLang="ja-JP" dirty="0"/>
          </a:p>
          <a:p>
            <a:pPr marL="0" indent="0">
              <a:buNone/>
            </a:pPr>
            <a:endParaRPr lang="en-US" altLang="ja-JP" dirty="0"/>
          </a:p>
          <a:p>
            <a:pPr marL="0" indent="0">
              <a:buNone/>
            </a:pP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ja-JP" altLang="en-US" dirty="0"/>
          </a:p>
        </p:txBody>
      </p:sp>
      <p:sp>
        <p:nvSpPr>
          <p:cNvPr id="4" name="角丸四角形 3"/>
          <p:cNvSpPr/>
          <p:nvPr/>
        </p:nvSpPr>
        <p:spPr>
          <a:xfrm>
            <a:off x="1014615" y="2191869"/>
            <a:ext cx="4096722" cy="986761"/>
          </a:xfrm>
          <a:prstGeom prst="roundRect">
            <a:avLst/>
          </a:prstGeom>
          <a:solidFill>
            <a:srgbClr val="FFC00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2800" kern="100" dirty="0">
                <a:solidFill>
                  <a:srgbClr val="000000"/>
                </a:solidFill>
                <a:effectLst/>
                <a:latin typeface="游明朝" panose="02020400000000000000" pitchFamily="18" charset="-128"/>
                <a:ea typeface="HGP創英角ｺﾞｼｯｸUB" panose="020B0900000000000000" pitchFamily="50" charset="-128"/>
                <a:cs typeface="Times New Roman" panose="02020603050405020304" pitchFamily="18" charset="0"/>
              </a:rPr>
              <a:t>授業料・入学料の減免</a:t>
            </a:r>
            <a:endParaRPr lang="ja-JP"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 name="角丸四角形 4"/>
          <p:cNvSpPr/>
          <p:nvPr/>
        </p:nvSpPr>
        <p:spPr>
          <a:xfrm>
            <a:off x="6521516" y="2191869"/>
            <a:ext cx="4096722" cy="986761"/>
          </a:xfrm>
          <a:prstGeom prst="roundRect">
            <a:avLst/>
          </a:prstGeom>
          <a:solidFill>
            <a:srgbClr val="FFC00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2800" kern="100" dirty="0">
                <a:solidFill>
                  <a:srgbClr val="000000"/>
                </a:solidFill>
                <a:effectLst/>
                <a:latin typeface="游明朝" panose="02020400000000000000" pitchFamily="18" charset="-128"/>
                <a:ea typeface="HGP創英角ｺﾞｼｯｸUB" panose="020B0900000000000000" pitchFamily="50" charset="-128"/>
                <a:cs typeface="Times New Roman" panose="02020603050405020304" pitchFamily="18" charset="0"/>
              </a:rPr>
              <a:t>日本学生支援機構</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r>
              <a:rPr lang="ja-JP" sz="2800" kern="100" dirty="0">
                <a:solidFill>
                  <a:srgbClr val="000000"/>
                </a:solidFill>
                <a:effectLst/>
                <a:latin typeface="游明朝" panose="02020400000000000000" pitchFamily="18" charset="-128"/>
                <a:ea typeface="HGP創英角ｺﾞｼｯｸUB" panose="020B0900000000000000" pitchFamily="50" charset="-128"/>
                <a:cs typeface="Times New Roman" panose="02020603050405020304" pitchFamily="18" charset="0"/>
              </a:rPr>
              <a:t>給付型奨学金の支給</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6" name="加算 5"/>
          <p:cNvSpPr/>
          <p:nvPr/>
        </p:nvSpPr>
        <p:spPr>
          <a:xfrm>
            <a:off x="5362343" y="2293193"/>
            <a:ext cx="908166" cy="885437"/>
          </a:xfrm>
          <a:prstGeom prst="mathPlus">
            <a:avLst>
              <a:gd name="adj1" fmla="val 4376"/>
            </a:avLst>
          </a:prstGeom>
          <a:solidFill>
            <a:sysClr val="windowText" lastClr="00000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aphicFrame>
        <p:nvGraphicFramePr>
          <p:cNvPr id="8" name="表 7"/>
          <p:cNvGraphicFramePr>
            <a:graphicFrameLocks noGrp="1"/>
          </p:cNvGraphicFramePr>
          <p:nvPr>
            <p:extLst>
              <p:ext uri="{D42A27DB-BD31-4B8C-83A1-F6EECF244321}">
                <p14:modId xmlns:p14="http://schemas.microsoft.com/office/powerpoint/2010/main" val="743938473"/>
              </p:ext>
            </p:extLst>
          </p:nvPr>
        </p:nvGraphicFramePr>
        <p:xfrm>
          <a:off x="1014615" y="3601615"/>
          <a:ext cx="9939523" cy="2351315"/>
        </p:xfrm>
        <a:graphic>
          <a:graphicData uri="http://schemas.openxmlformats.org/drawingml/2006/table">
            <a:tbl>
              <a:tblPr firstRow="1" firstCol="1" bandRow="1"/>
              <a:tblGrid>
                <a:gridCol w="2475034">
                  <a:extLst>
                    <a:ext uri="{9D8B030D-6E8A-4147-A177-3AD203B41FA5}">
                      <a16:colId xmlns:a16="http://schemas.microsoft.com/office/drawing/2014/main" val="949997573"/>
                    </a:ext>
                  </a:extLst>
                </a:gridCol>
                <a:gridCol w="2463282">
                  <a:extLst>
                    <a:ext uri="{9D8B030D-6E8A-4147-A177-3AD203B41FA5}">
                      <a16:colId xmlns:a16="http://schemas.microsoft.com/office/drawing/2014/main" val="2658071573"/>
                    </a:ext>
                  </a:extLst>
                </a:gridCol>
                <a:gridCol w="2595880">
                  <a:extLst>
                    <a:ext uri="{9D8B030D-6E8A-4147-A177-3AD203B41FA5}">
                      <a16:colId xmlns:a16="http://schemas.microsoft.com/office/drawing/2014/main" val="3383226290"/>
                    </a:ext>
                  </a:extLst>
                </a:gridCol>
                <a:gridCol w="2405327">
                  <a:extLst>
                    <a:ext uri="{9D8B030D-6E8A-4147-A177-3AD203B41FA5}">
                      <a16:colId xmlns:a16="http://schemas.microsoft.com/office/drawing/2014/main" val="2375536582"/>
                    </a:ext>
                  </a:extLst>
                </a:gridCol>
              </a:tblGrid>
              <a:tr h="470263">
                <a:tc rowSpan="2">
                  <a:txBody>
                    <a:bodyPr/>
                    <a:lstStyle/>
                    <a:p>
                      <a:pPr algn="ctr">
                        <a:lnSpc>
                          <a:spcPct val="100000"/>
                        </a:lnSpc>
                        <a:spcAft>
                          <a:spcPts val="0"/>
                        </a:spcAft>
                      </a:pPr>
                      <a:r>
                        <a:rPr lang="ja-JP" sz="1800" kern="100" dirty="0">
                          <a:solidFill>
                            <a:schemeClr val="tx1"/>
                          </a:solidFill>
                          <a:effectLst/>
                          <a:latin typeface="+mn-ea"/>
                          <a:ea typeface="+mn-ea"/>
                          <a:cs typeface="Times New Roman" panose="02020603050405020304" pitchFamily="18" charset="0"/>
                        </a:rPr>
                        <a:t>支援区分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rowSpan="2">
                  <a:txBody>
                    <a:bodyPr/>
                    <a:lstStyle/>
                    <a:p>
                      <a:pPr algn="ctr">
                        <a:lnSpc>
                          <a:spcPct val="100000"/>
                        </a:lnSpc>
                        <a:spcAft>
                          <a:spcPts val="0"/>
                        </a:spcAft>
                      </a:pPr>
                      <a:r>
                        <a:rPr lang="ja-JP" sz="1800" kern="100" dirty="0">
                          <a:solidFill>
                            <a:schemeClr val="tx1"/>
                          </a:solidFill>
                          <a:effectLst/>
                          <a:latin typeface="+mn-ea"/>
                          <a:ea typeface="+mn-ea"/>
                          <a:cs typeface="Times New Roman" panose="02020603050405020304" pitchFamily="18" charset="0"/>
                        </a:rPr>
                        <a:t>授業料</a:t>
                      </a:r>
                      <a:r>
                        <a:rPr lang="ja-JP" altLang="en-US" sz="1800" kern="100" dirty="0">
                          <a:solidFill>
                            <a:schemeClr val="tx1"/>
                          </a:solidFill>
                          <a:effectLst/>
                          <a:latin typeface="+mn-ea"/>
                          <a:ea typeface="+mn-ea"/>
                          <a:cs typeface="Times New Roman" panose="02020603050405020304" pitchFamily="18" charset="0"/>
                        </a:rPr>
                        <a:t>・入学料</a:t>
                      </a:r>
                      <a:r>
                        <a:rPr lang="ja-JP" sz="1800" kern="100" dirty="0">
                          <a:solidFill>
                            <a:schemeClr val="tx1"/>
                          </a:solidFill>
                          <a:effectLst/>
                          <a:latin typeface="+mn-ea"/>
                          <a:ea typeface="+mn-ea"/>
                          <a:cs typeface="Times New Roman" panose="02020603050405020304" pitchFamily="18" charset="0"/>
                        </a:rPr>
                        <a:t>の減免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gn="ctr">
                        <a:lnSpc>
                          <a:spcPct val="100000"/>
                        </a:lnSpc>
                        <a:spcAft>
                          <a:spcPts val="0"/>
                        </a:spcAft>
                      </a:pPr>
                      <a:r>
                        <a:rPr lang="ja-JP" sz="1800" kern="100">
                          <a:solidFill>
                            <a:schemeClr val="tx1"/>
                          </a:solidFill>
                          <a:effectLst/>
                          <a:latin typeface="+mn-ea"/>
                          <a:ea typeface="+mn-ea"/>
                          <a:cs typeface="Times New Roman" panose="02020603050405020304" pitchFamily="18" charset="0"/>
                        </a:rPr>
                        <a:t>日本学生支援機構給付奨学金の支給（月額）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kumimoji="1" lang="ja-JP" altLang="en-US"/>
                    </a:p>
                  </a:txBody>
                  <a:tcPr/>
                </a:tc>
                <a:extLst>
                  <a:ext uri="{0D108BD9-81ED-4DB2-BD59-A6C34878D82A}">
                    <a16:rowId xmlns:a16="http://schemas.microsoft.com/office/drawing/2014/main" val="1686194216"/>
                  </a:ext>
                </a:extLst>
              </a:tr>
              <a:tr h="470263">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1800" kern="100" dirty="0">
                          <a:solidFill>
                            <a:schemeClr val="tx1"/>
                          </a:solidFill>
                          <a:effectLst/>
                          <a:latin typeface="+mn-ea"/>
                          <a:ea typeface="+mn-ea"/>
                          <a:cs typeface="Times New Roman" panose="02020603050405020304" pitchFamily="18" charset="0"/>
                        </a:rPr>
                        <a:t>自宅通学</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0000"/>
                        </a:lnSpc>
                        <a:spcAft>
                          <a:spcPts val="0"/>
                        </a:spcAft>
                      </a:pPr>
                      <a:r>
                        <a:rPr lang="ja-JP" sz="1800" kern="100">
                          <a:solidFill>
                            <a:schemeClr val="tx1"/>
                          </a:solidFill>
                          <a:effectLst/>
                          <a:latin typeface="+mn-ea"/>
                          <a:ea typeface="+mn-ea"/>
                          <a:cs typeface="Times New Roman" panose="02020603050405020304" pitchFamily="18" charset="0"/>
                        </a:rPr>
                        <a:t>自宅外通学</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227886543"/>
                  </a:ext>
                </a:extLst>
              </a:tr>
              <a:tr h="470263">
                <a:tc>
                  <a:txBody>
                    <a:bodyPr/>
                    <a:lstStyle/>
                    <a:p>
                      <a:pPr algn="ctr">
                        <a:lnSpc>
                          <a:spcPct val="100000"/>
                        </a:lnSpc>
                        <a:spcAft>
                          <a:spcPts val="0"/>
                        </a:spcAft>
                      </a:pPr>
                      <a:r>
                        <a:rPr lang="ja-JP" sz="1800" kern="100" dirty="0">
                          <a:solidFill>
                            <a:schemeClr val="tx1"/>
                          </a:solidFill>
                          <a:effectLst/>
                          <a:latin typeface="+mn-ea"/>
                          <a:ea typeface="+mn-ea"/>
                          <a:cs typeface="Times New Roman" panose="02020603050405020304" pitchFamily="18" charset="0"/>
                        </a:rPr>
                        <a:t>第Ⅰ区分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Aft>
                          <a:spcPts val="0"/>
                        </a:spcAft>
                      </a:pPr>
                      <a:r>
                        <a:rPr lang="ja-JP" sz="1800" kern="100" dirty="0">
                          <a:solidFill>
                            <a:schemeClr val="tx1"/>
                          </a:solidFill>
                          <a:effectLst/>
                          <a:latin typeface="+mn-ea"/>
                          <a:ea typeface="+mn-ea"/>
                          <a:cs typeface="Times New Roman" panose="02020603050405020304" pitchFamily="18" charset="0"/>
                        </a:rPr>
                        <a:t>全額免除</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Aft>
                          <a:spcPts val="0"/>
                        </a:spcAft>
                      </a:pPr>
                      <a:r>
                        <a:rPr lang="en-US" sz="1800" kern="100" dirty="0">
                          <a:solidFill>
                            <a:schemeClr val="tx1"/>
                          </a:solidFill>
                          <a:effectLst/>
                          <a:latin typeface="+mn-ea"/>
                          <a:ea typeface="+mn-ea"/>
                          <a:cs typeface="Times New Roman" panose="02020603050405020304" pitchFamily="18" charset="0"/>
                        </a:rPr>
                        <a:t>17,500</a:t>
                      </a:r>
                      <a:r>
                        <a:rPr lang="ja-JP" sz="1800" kern="100" dirty="0">
                          <a:solidFill>
                            <a:schemeClr val="tx1"/>
                          </a:solidFill>
                          <a:effectLst/>
                          <a:latin typeface="+mn-ea"/>
                          <a:ea typeface="+mn-ea"/>
                          <a:cs typeface="Times New Roman" panose="02020603050405020304" pitchFamily="18"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0000"/>
                        </a:lnSpc>
                        <a:spcAft>
                          <a:spcPts val="0"/>
                        </a:spcAft>
                      </a:pPr>
                      <a:r>
                        <a:rPr lang="en-US" sz="1800" kern="100">
                          <a:solidFill>
                            <a:schemeClr val="tx1"/>
                          </a:solidFill>
                          <a:effectLst/>
                          <a:latin typeface="+mn-ea"/>
                          <a:ea typeface="+mn-ea"/>
                          <a:cs typeface="Times New Roman" panose="02020603050405020304" pitchFamily="18" charset="0"/>
                        </a:rPr>
                        <a:t>34,200</a:t>
                      </a:r>
                      <a:r>
                        <a:rPr lang="ja-JP" sz="1800" kern="100">
                          <a:solidFill>
                            <a:schemeClr val="tx1"/>
                          </a:solidFill>
                          <a:effectLst/>
                          <a:latin typeface="+mn-ea"/>
                          <a:ea typeface="+mn-ea"/>
                          <a:cs typeface="Times New Roman" panose="02020603050405020304" pitchFamily="18"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2176649348"/>
                  </a:ext>
                </a:extLst>
              </a:tr>
              <a:tr h="470263">
                <a:tc>
                  <a:txBody>
                    <a:bodyPr/>
                    <a:lstStyle/>
                    <a:p>
                      <a:pPr algn="ctr">
                        <a:lnSpc>
                          <a:spcPct val="100000"/>
                        </a:lnSpc>
                        <a:spcAft>
                          <a:spcPts val="0"/>
                        </a:spcAft>
                      </a:pPr>
                      <a:r>
                        <a:rPr lang="ja-JP" sz="1800" kern="100">
                          <a:solidFill>
                            <a:schemeClr val="tx1"/>
                          </a:solidFill>
                          <a:effectLst/>
                          <a:latin typeface="+mn-ea"/>
                          <a:ea typeface="+mn-ea"/>
                          <a:cs typeface="Times New Roman" panose="02020603050405020304" pitchFamily="18" charset="0"/>
                        </a:rPr>
                        <a:t>第Ⅱ区分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a:lnSpc>
                          <a:spcPct val="100000"/>
                        </a:lnSpc>
                        <a:spcAft>
                          <a:spcPts val="0"/>
                        </a:spcAft>
                      </a:pPr>
                      <a:r>
                        <a:rPr lang="ja-JP" sz="1800" kern="100" dirty="0">
                          <a:solidFill>
                            <a:schemeClr val="tx1"/>
                          </a:solidFill>
                          <a:effectLst/>
                          <a:latin typeface="+mn-ea"/>
                          <a:ea typeface="+mn-ea"/>
                          <a:cs typeface="Times New Roman" panose="02020603050405020304" pitchFamily="18" charset="0"/>
                        </a:rPr>
                        <a:t>２</a:t>
                      </a:r>
                      <a:r>
                        <a:rPr lang="en-US" sz="1800" kern="100" dirty="0">
                          <a:solidFill>
                            <a:schemeClr val="tx1"/>
                          </a:solidFill>
                          <a:effectLst/>
                          <a:latin typeface="+mn-ea"/>
                          <a:ea typeface="+mn-ea"/>
                          <a:cs typeface="Times New Roman" panose="02020603050405020304" pitchFamily="18" charset="0"/>
                        </a:rPr>
                        <a:t>/</a:t>
                      </a:r>
                      <a:r>
                        <a:rPr lang="ja-JP" sz="1800" kern="100" dirty="0">
                          <a:solidFill>
                            <a:schemeClr val="tx1"/>
                          </a:solidFill>
                          <a:effectLst/>
                          <a:latin typeface="+mn-ea"/>
                          <a:ea typeface="+mn-ea"/>
                          <a:cs typeface="Times New Roman" panose="02020603050405020304" pitchFamily="18" charset="0"/>
                        </a:rPr>
                        <a:t>３免除</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a:lnSpc>
                          <a:spcPct val="100000"/>
                        </a:lnSpc>
                        <a:spcAft>
                          <a:spcPts val="0"/>
                        </a:spcAft>
                      </a:pPr>
                      <a:r>
                        <a:rPr lang="en-US" sz="1800" kern="100" dirty="0">
                          <a:solidFill>
                            <a:schemeClr val="tx1"/>
                          </a:solidFill>
                          <a:effectLst/>
                          <a:latin typeface="+mn-ea"/>
                          <a:ea typeface="+mn-ea"/>
                          <a:cs typeface="Times New Roman" panose="02020603050405020304" pitchFamily="18" charset="0"/>
                        </a:rPr>
                        <a:t>11,700</a:t>
                      </a:r>
                      <a:r>
                        <a:rPr lang="ja-JP" sz="1800" kern="100" dirty="0">
                          <a:solidFill>
                            <a:schemeClr val="tx1"/>
                          </a:solidFill>
                          <a:effectLst/>
                          <a:latin typeface="+mn-ea"/>
                          <a:ea typeface="+mn-ea"/>
                          <a:cs typeface="Times New Roman" panose="02020603050405020304" pitchFamily="18"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a:lnSpc>
                          <a:spcPct val="100000"/>
                        </a:lnSpc>
                        <a:spcAft>
                          <a:spcPts val="0"/>
                        </a:spcAft>
                      </a:pPr>
                      <a:r>
                        <a:rPr lang="en-US" sz="1800" kern="100" dirty="0">
                          <a:solidFill>
                            <a:schemeClr val="tx1"/>
                          </a:solidFill>
                          <a:effectLst/>
                          <a:latin typeface="+mn-ea"/>
                          <a:ea typeface="+mn-ea"/>
                          <a:cs typeface="Times New Roman" panose="02020603050405020304" pitchFamily="18" charset="0"/>
                        </a:rPr>
                        <a:t>22,800</a:t>
                      </a:r>
                      <a:r>
                        <a:rPr lang="ja-JP" sz="1800" kern="100" dirty="0">
                          <a:solidFill>
                            <a:schemeClr val="tx1"/>
                          </a:solidFill>
                          <a:effectLst/>
                          <a:latin typeface="+mn-ea"/>
                          <a:ea typeface="+mn-ea"/>
                          <a:cs typeface="Times New Roman" panose="02020603050405020304" pitchFamily="18"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176564315"/>
                  </a:ext>
                </a:extLst>
              </a:tr>
              <a:tr h="470263">
                <a:tc>
                  <a:txBody>
                    <a:bodyPr/>
                    <a:lstStyle/>
                    <a:p>
                      <a:pPr algn="ctr">
                        <a:lnSpc>
                          <a:spcPct val="100000"/>
                        </a:lnSpc>
                        <a:spcAft>
                          <a:spcPts val="0"/>
                        </a:spcAft>
                      </a:pPr>
                      <a:r>
                        <a:rPr lang="ja-JP" sz="1800" kern="100">
                          <a:solidFill>
                            <a:schemeClr val="tx1"/>
                          </a:solidFill>
                          <a:effectLst/>
                          <a:latin typeface="+mn-ea"/>
                          <a:ea typeface="+mn-ea"/>
                          <a:cs typeface="Times New Roman" panose="02020603050405020304" pitchFamily="18" charset="0"/>
                        </a:rPr>
                        <a:t>第Ⅲ区分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Aft>
                          <a:spcPts val="0"/>
                        </a:spcAft>
                      </a:pPr>
                      <a:r>
                        <a:rPr lang="ja-JP" sz="1800" kern="100" dirty="0">
                          <a:solidFill>
                            <a:schemeClr val="tx1"/>
                          </a:solidFill>
                          <a:effectLst/>
                          <a:latin typeface="+mn-ea"/>
                          <a:ea typeface="+mn-ea"/>
                          <a:cs typeface="Times New Roman" panose="02020603050405020304" pitchFamily="18" charset="0"/>
                        </a:rPr>
                        <a:t>１</a:t>
                      </a:r>
                      <a:r>
                        <a:rPr lang="en-US" sz="1800" kern="100" dirty="0">
                          <a:solidFill>
                            <a:schemeClr val="tx1"/>
                          </a:solidFill>
                          <a:effectLst/>
                          <a:latin typeface="+mn-ea"/>
                          <a:ea typeface="+mn-ea"/>
                          <a:cs typeface="Times New Roman" panose="02020603050405020304" pitchFamily="18" charset="0"/>
                        </a:rPr>
                        <a:t>/</a:t>
                      </a:r>
                      <a:r>
                        <a:rPr lang="ja-JP" sz="1800" kern="100" dirty="0">
                          <a:solidFill>
                            <a:schemeClr val="tx1"/>
                          </a:solidFill>
                          <a:effectLst/>
                          <a:latin typeface="+mn-ea"/>
                          <a:ea typeface="+mn-ea"/>
                          <a:cs typeface="Times New Roman" panose="02020603050405020304" pitchFamily="18" charset="0"/>
                        </a:rPr>
                        <a:t>３免除</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Aft>
                          <a:spcPts val="0"/>
                        </a:spcAft>
                      </a:pPr>
                      <a:r>
                        <a:rPr lang="en-US" sz="1800" kern="100" dirty="0">
                          <a:solidFill>
                            <a:schemeClr val="tx1"/>
                          </a:solidFill>
                          <a:effectLst/>
                          <a:latin typeface="+mn-ea"/>
                          <a:ea typeface="+mn-ea"/>
                          <a:cs typeface="Times New Roman" panose="02020603050405020304" pitchFamily="18" charset="0"/>
                        </a:rPr>
                        <a:t>5,900</a:t>
                      </a:r>
                      <a:r>
                        <a:rPr lang="ja-JP" sz="1800" kern="100" dirty="0">
                          <a:solidFill>
                            <a:schemeClr val="tx1"/>
                          </a:solidFill>
                          <a:effectLst/>
                          <a:latin typeface="+mn-ea"/>
                          <a:ea typeface="+mn-ea"/>
                          <a:cs typeface="Times New Roman" panose="02020603050405020304" pitchFamily="18"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0000"/>
                        </a:lnSpc>
                        <a:spcAft>
                          <a:spcPts val="0"/>
                        </a:spcAft>
                      </a:pPr>
                      <a:r>
                        <a:rPr lang="en-US" sz="1800" kern="100" dirty="0">
                          <a:solidFill>
                            <a:schemeClr val="tx1"/>
                          </a:solidFill>
                          <a:effectLst/>
                          <a:latin typeface="+mn-ea"/>
                          <a:ea typeface="+mn-ea"/>
                          <a:cs typeface="Times New Roman" panose="02020603050405020304" pitchFamily="18" charset="0"/>
                        </a:rPr>
                        <a:t>11,400</a:t>
                      </a:r>
                      <a:r>
                        <a:rPr lang="ja-JP" sz="1800" kern="100" dirty="0">
                          <a:solidFill>
                            <a:schemeClr val="tx1"/>
                          </a:solidFill>
                          <a:effectLst/>
                          <a:latin typeface="+mn-ea"/>
                          <a:ea typeface="+mn-ea"/>
                          <a:cs typeface="Times New Roman" panose="02020603050405020304" pitchFamily="18"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2431850212"/>
                  </a:ext>
                </a:extLst>
              </a:tr>
            </a:tbl>
          </a:graphicData>
        </a:graphic>
      </p:graphicFrame>
      <p:sp>
        <p:nvSpPr>
          <p:cNvPr id="9" name="正方形/長方形 8"/>
          <p:cNvSpPr/>
          <p:nvPr/>
        </p:nvSpPr>
        <p:spPr>
          <a:xfrm>
            <a:off x="911629" y="5991519"/>
            <a:ext cx="4801314" cy="400110"/>
          </a:xfrm>
          <a:prstGeom prst="rect">
            <a:avLst/>
          </a:prstGeom>
          <a:noFill/>
        </p:spPr>
        <p:txBody>
          <a:bodyPr wrap="none" lIns="91440" tIns="45720" rIns="91440" bIns="45720">
            <a:spAutoFit/>
          </a:bodyPr>
          <a:lstStyle/>
          <a:p>
            <a:pPr algn="ctr"/>
            <a:r>
              <a:rPr lang="en-US" altLang="ja-JP" sz="2000" cap="none" spc="0" dirty="0">
                <a:ln w="0"/>
                <a:solidFill>
                  <a:schemeClr val="tx1"/>
                </a:solidFill>
                <a:effectLst>
                  <a:outerShdw blurRad="38100" dist="19050" dir="2700000" algn="tl" rotWithShape="0">
                    <a:schemeClr val="dk1">
                      <a:alpha val="40000"/>
                    </a:schemeClr>
                  </a:outerShdw>
                </a:effectLst>
              </a:rPr>
              <a:t>※</a:t>
            </a:r>
            <a:r>
              <a:rPr lang="ja-JP" altLang="en-US" sz="2000" cap="none" spc="0" dirty="0">
                <a:ln w="0"/>
                <a:solidFill>
                  <a:schemeClr val="tx1"/>
                </a:solidFill>
                <a:effectLst>
                  <a:outerShdw blurRad="38100" dist="19050" dir="2700000" algn="tl" rotWithShape="0">
                    <a:schemeClr val="dk1">
                      <a:alpha val="40000"/>
                    </a:schemeClr>
                  </a:outerShdw>
                </a:effectLst>
              </a:rPr>
              <a:t>支援区分の基準については後ほど説明</a:t>
            </a:r>
          </a:p>
        </p:txBody>
      </p:sp>
    </p:spTree>
    <p:extLst>
      <p:ext uri="{BB962C8B-B14F-4D97-AF65-F5344CB8AC3E}">
        <p14:creationId xmlns:p14="http://schemas.microsoft.com/office/powerpoint/2010/main" val="1775172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872E1B-9AA4-4FE5-8D2E-BC97C970951C}"/>
              </a:ext>
            </a:extLst>
          </p:cNvPr>
          <p:cNvSpPr>
            <a:spLocks noGrp="1"/>
          </p:cNvSpPr>
          <p:nvPr>
            <p:ph type="title"/>
          </p:nvPr>
        </p:nvSpPr>
        <p:spPr/>
        <p:txBody>
          <a:bodyPr>
            <a:normAutofit/>
          </a:bodyPr>
          <a:lstStyle/>
          <a:p>
            <a:r>
              <a:rPr lang="en-US" altLang="ja-JP" sz="3600" dirty="0"/>
              <a:t>2</a:t>
            </a:r>
            <a:r>
              <a:rPr lang="ja-JP" altLang="en-US" sz="3600" dirty="0" err="1"/>
              <a:t>，</a:t>
            </a:r>
            <a:r>
              <a:rPr kumimoji="1" lang="ja-JP" altLang="en-US" sz="3600" dirty="0"/>
              <a:t>高等学校等就学支援機制度との違いについて</a:t>
            </a:r>
          </a:p>
        </p:txBody>
      </p:sp>
      <p:sp>
        <p:nvSpPr>
          <p:cNvPr id="3" name="コンテンツ プレースホルダー 2">
            <a:extLst>
              <a:ext uri="{FF2B5EF4-FFF2-40B4-BE49-F238E27FC236}">
                <a16:creationId xmlns:a16="http://schemas.microsoft.com/office/drawing/2014/main" id="{E7F31E2A-B6DF-4F78-816D-7FB74D106991}"/>
              </a:ext>
            </a:extLst>
          </p:cNvPr>
          <p:cNvSpPr>
            <a:spLocks noGrp="1"/>
          </p:cNvSpPr>
          <p:nvPr>
            <p:ph idx="1"/>
          </p:nvPr>
        </p:nvSpPr>
        <p:spPr>
          <a:xfrm>
            <a:off x="838200" y="1549400"/>
            <a:ext cx="10515600" cy="5206999"/>
          </a:xfrm>
        </p:spPr>
        <p:txBody>
          <a:bodyPr>
            <a:normAutofit/>
          </a:bodyPr>
          <a:lstStyle/>
          <a:p>
            <a:r>
              <a:rPr lang="ja-JP" altLang="en-US" dirty="0"/>
              <a:t>高等学校等就学支援金の制度概要</a:t>
            </a:r>
            <a:endParaRPr lang="en-US" altLang="ja-JP" dirty="0"/>
          </a:p>
          <a:p>
            <a:pPr marL="0" indent="0">
              <a:buNone/>
            </a:pPr>
            <a:r>
              <a:rPr kumimoji="1" lang="ja-JP" altLang="en-US" dirty="0"/>
              <a:t>　本科１年生～</a:t>
            </a:r>
            <a:r>
              <a:rPr lang="ja-JP" altLang="en-US" dirty="0"/>
              <a:t>３年生を対象とした支援制度。</a:t>
            </a:r>
            <a:endParaRPr lang="en-US" altLang="ja-JP" dirty="0"/>
          </a:p>
          <a:p>
            <a:pPr marL="0" indent="0">
              <a:buNone/>
            </a:pPr>
            <a:r>
              <a:rPr lang="ja-JP" altLang="en-US" dirty="0"/>
              <a:t>　（支援期間最大３６か月）</a:t>
            </a:r>
            <a:endParaRPr lang="en-US" altLang="ja-JP" dirty="0"/>
          </a:p>
          <a:p>
            <a:pPr marL="0" indent="0">
              <a:buNone/>
            </a:pPr>
            <a:r>
              <a:rPr lang="ja-JP" altLang="en-US" dirty="0"/>
              <a:t>　保護者等の課税標準額（課税所得額）</a:t>
            </a:r>
            <a:r>
              <a:rPr lang="en-US" altLang="ja-JP" dirty="0"/>
              <a:t>×</a:t>
            </a:r>
            <a:r>
              <a:rPr lang="ja-JP" altLang="en-US" dirty="0"/>
              <a:t>６％－市町村民税の調整控除額により、就学支援金額が決定。</a:t>
            </a:r>
            <a:endParaRPr lang="en-US" altLang="ja-JP" dirty="0"/>
          </a:p>
          <a:p>
            <a:pPr marL="0" indent="0">
              <a:buNone/>
            </a:pPr>
            <a:r>
              <a:rPr lang="ja-JP" altLang="en-US" dirty="0"/>
              <a:t>　決定した就学支援金は授業料に充てられる。</a:t>
            </a:r>
            <a:endParaRPr lang="en-US" altLang="ja-JP" dirty="0"/>
          </a:p>
          <a:p>
            <a:pPr marL="0" indent="0">
              <a:buNone/>
            </a:pPr>
            <a:endParaRPr kumimoji="1" lang="en-US" altLang="ja-JP" dirty="0"/>
          </a:p>
          <a:p>
            <a:pPr marL="0" indent="0">
              <a:buNone/>
            </a:pPr>
            <a:r>
              <a:rPr kumimoji="1" lang="ja-JP" altLang="en-US" dirty="0"/>
              <a:t>　</a:t>
            </a:r>
            <a:r>
              <a:rPr kumimoji="1" lang="ja-JP" altLang="en-US" u="sng" dirty="0">
                <a:solidFill>
                  <a:srgbClr val="FF0000"/>
                </a:solidFill>
              </a:rPr>
              <a:t>４年生からは就学支援金による授業料減免の支援は受けられない。</a:t>
            </a:r>
            <a:r>
              <a:rPr kumimoji="1" lang="ja-JP" altLang="en-US" dirty="0"/>
              <a:t>４年生以上で授業料減免を希望する場合は、高等教育の修学支援新制度に申し込みを行う必要がある。</a:t>
            </a:r>
          </a:p>
        </p:txBody>
      </p:sp>
    </p:spTree>
    <p:extLst>
      <p:ext uri="{BB962C8B-B14F-4D97-AF65-F5344CB8AC3E}">
        <p14:creationId xmlns:p14="http://schemas.microsoft.com/office/powerpoint/2010/main" val="3305732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a:t>３，日本学生支援機構給付奨学金制度の</a:t>
            </a:r>
            <a:r>
              <a:rPr lang="ja-JP" altLang="en-US" sz="3600" dirty="0"/>
              <a:t>選考基準</a:t>
            </a:r>
            <a:endParaRPr kumimoji="1" lang="ja-JP" altLang="en-US" sz="3600" dirty="0"/>
          </a:p>
        </p:txBody>
      </p:sp>
      <p:sp>
        <p:nvSpPr>
          <p:cNvPr id="3" name="コンテンツ プレースホルダー 2"/>
          <p:cNvSpPr>
            <a:spLocks noGrp="1"/>
          </p:cNvSpPr>
          <p:nvPr>
            <p:ph idx="1"/>
          </p:nvPr>
        </p:nvSpPr>
        <p:spPr/>
        <p:txBody>
          <a:bodyPr/>
          <a:lstStyle/>
          <a:p>
            <a:r>
              <a:rPr kumimoji="1" lang="ja-JP" altLang="en-US" dirty="0"/>
              <a:t>給付奨学金とは？</a:t>
            </a:r>
            <a:endParaRPr kumimoji="1" lang="en-US" altLang="ja-JP" dirty="0"/>
          </a:p>
          <a:p>
            <a:pPr marL="0" indent="0">
              <a:buNone/>
            </a:pPr>
            <a:r>
              <a:rPr lang="ja-JP" altLang="en-US" dirty="0"/>
              <a:t>　原則、返還義務のない奨学金</a:t>
            </a:r>
            <a:endParaRPr lang="en-US" altLang="ja-JP" dirty="0"/>
          </a:p>
          <a:p>
            <a:pPr marL="0" indent="0">
              <a:buNone/>
            </a:pPr>
            <a:r>
              <a:rPr lang="en-US" altLang="ja-JP" dirty="0"/>
              <a:t>※</a:t>
            </a:r>
            <a:r>
              <a:rPr lang="ja-JP" altLang="en-US" dirty="0"/>
              <a:t>著しい成績の不振や、退学の場合は返還の義務があります。</a:t>
            </a:r>
            <a:endParaRPr lang="en-US" altLang="ja-JP" dirty="0"/>
          </a:p>
          <a:p>
            <a:pPr marL="0" indent="0">
              <a:buNone/>
            </a:pPr>
            <a:r>
              <a:rPr lang="en-US" altLang="ja-JP" dirty="0"/>
              <a:t>※</a:t>
            </a:r>
            <a:r>
              <a:rPr lang="ja-JP" altLang="en-US" dirty="0"/>
              <a:t>採用後、通学実績がほとんど見られなかった場合には、奨学金の返還が発生します。</a:t>
            </a:r>
            <a:endParaRPr kumimoji="1" lang="ja-JP" altLang="en-US" dirty="0"/>
          </a:p>
        </p:txBody>
      </p:sp>
    </p:spTree>
    <p:extLst>
      <p:ext uri="{BB962C8B-B14F-4D97-AF65-F5344CB8AC3E}">
        <p14:creationId xmlns:p14="http://schemas.microsoft.com/office/powerpoint/2010/main" val="2136136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t>３，日本学生支援機構給付奨学金制度の選考基準</a:t>
            </a:r>
            <a:endParaRPr kumimoji="1" lang="ja-JP" altLang="en-US" sz="3600" dirty="0"/>
          </a:p>
        </p:txBody>
      </p:sp>
      <p:sp>
        <p:nvSpPr>
          <p:cNvPr id="3" name="コンテンツ プレースホルダー 2"/>
          <p:cNvSpPr>
            <a:spLocks noGrp="1"/>
          </p:cNvSpPr>
          <p:nvPr>
            <p:ph idx="1"/>
          </p:nvPr>
        </p:nvSpPr>
        <p:spPr>
          <a:xfrm>
            <a:off x="845127" y="1828800"/>
            <a:ext cx="10515600" cy="4739951"/>
          </a:xfrm>
          <a:ln>
            <a:noFill/>
          </a:ln>
        </p:spPr>
        <p:txBody>
          <a:bodyPr>
            <a:normAutofit fontScale="92500"/>
          </a:bodyPr>
          <a:lstStyle/>
          <a:p>
            <a:pPr marL="0" indent="0">
              <a:buNone/>
            </a:pPr>
            <a:r>
              <a:rPr kumimoji="1" lang="ja-JP" altLang="en-US" dirty="0"/>
              <a:t>①選考基準</a:t>
            </a:r>
            <a:endParaRPr kumimoji="1" lang="en-US" altLang="ja-JP" dirty="0"/>
          </a:p>
          <a:p>
            <a:pPr marL="0" indent="0">
              <a:buNone/>
            </a:pPr>
            <a:r>
              <a:rPr lang="ja-JP" altLang="en-US" dirty="0"/>
              <a:t>学業等に係る基準と家計に係る基準、両方の要件を満たしている場合に支給を受けることができる。</a:t>
            </a:r>
            <a:endParaRPr kumimoji="1" lang="en-US" altLang="ja-JP" dirty="0"/>
          </a:p>
          <a:p>
            <a:pPr marL="0" indent="0">
              <a:buNone/>
            </a:pPr>
            <a:r>
              <a:rPr lang="ja-JP" altLang="en-US" dirty="0"/>
              <a:t>１、学業等に係る基準</a:t>
            </a:r>
            <a:endParaRPr lang="en-US" altLang="ja-JP" dirty="0"/>
          </a:p>
          <a:p>
            <a:pPr marL="0" indent="0">
              <a:buNone/>
            </a:pPr>
            <a:r>
              <a:rPr kumimoji="1" lang="ja-JP" altLang="en-US" dirty="0"/>
              <a:t>　次の</a:t>
            </a:r>
            <a:r>
              <a:rPr kumimoji="1" lang="en-US" altLang="ja-JP" dirty="0"/>
              <a:t>A</a:t>
            </a:r>
            <a:r>
              <a:rPr kumimoji="1" lang="ja-JP" altLang="en-US" dirty="0"/>
              <a:t>もしくは</a:t>
            </a:r>
            <a:r>
              <a:rPr kumimoji="1" lang="en-US" altLang="ja-JP" dirty="0"/>
              <a:t>B</a:t>
            </a:r>
            <a:r>
              <a:rPr kumimoji="1" lang="ja-JP" altLang="en-US" dirty="0"/>
              <a:t>のどちらかを満たす。</a:t>
            </a:r>
            <a:endParaRPr kumimoji="1" lang="en-US" altLang="ja-JP" dirty="0"/>
          </a:p>
          <a:p>
            <a:pPr marL="0" indent="0">
              <a:buNone/>
            </a:pPr>
            <a:r>
              <a:rPr lang="en-US" altLang="ja-JP" dirty="0"/>
              <a:t>A</a:t>
            </a:r>
            <a:r>
              <a:rPr lang="ja-JP" altLang="en-US" dirty="0" err="1"/>
              <a:t>，</a:t>
            </a:r>
            <a:r>
              <a:rPr lang="ja-JP" altLang="en-US" dirty="0"/>
              <a:t>平均成績が在学する学科において上位１</a:t>
            </a:r>
            <a:r>
              <a:rPr lang="en-US" altLang="ja-JP" dirty="0"/>
              <a:t>/</a:t>
            </a:r>
            <a:r>
              <a:rPr lang="ja-JP" altLang="en-US" dirty="0"/>
              <a:t>２の範囲に属すること</a:t>
            </a:r>
            <a:endParaRPr lang="en-US" altLang="ja-JP" dirty="0"/>
          </a:p>
          <a:p>
            <a:pPr marL="0" indent="0">
              <a:buNone/>
            </a:pPr>
            <a:r>
              <a:rPr kumimoji="1" lang="en-US" altLang="ja-JP" dirty="0"/>
              <a:t>※</a:t>
            </a:r>
            <a:r>
              <a:rPr kumimoji="1" lang="ja-JP" altLang="en-US" dirty="0"/>
              <a:t>本校では直近の定期考査の順位にて審査。</a:t>
            </a:r>
            <a:endParaRPr kumimoji="1" lang="en-US" altLang="ja-JP" dirty="0"/>
          </a:p>
          <a:p>
            <a:pPr marL="0" indent="0">
              <a:buNone/>
            </a:pPr>
            <a:r>
              <a:rPr lang="en-US" altLang="ja-JP" dirty="0"/>
              <a:t>B</a:t>
            </a:r>
            <a:r>
              <a:rPr lang="ja-JP" altLang="en-US" dirty="0" err="1"/>
              <a:t>，</a:t>
            </a:r>
            <a:r>
              <a:rPr lang="ja-JP" altLang="en-US" dirty="0"/>
              <a:t>修得した単位が必要単位数以上であり、かつ、将来、社会で自立し活躍する意欲を有していることが学修計画書で確認できること。</a:t>
            </a:r>
            <a:endParaRPr lang="en-US" altLang="ja-JP" dirty="0"/>
          </a:p>
          <a:p>
            <a:pPr marL="0" indent="0">
              <a:buNone/>
            </a:pPr>
            <a:r>
              <a:rPr kumimoji="1" lang="en-US" altLang="ja-JP" dirty="0"/>
              <a:t>※</a:t>
            </a:r>
            <a:r>
              <a:rPr kumimoji="1" lang="ja-JP" altLang="en-US" dirty="0"/>
              <a:t>申請者は</a:t>
            </a:r>
            <a:r>
              <a:rPr kumimoji="1" lang="ja-JP" altLang="en-US" u="sng" dirty="0"/>
              <a:t>学修計画書を全員提出してください！</a:t>
            </a:r>
          </a:p>
        </p:txBody>
      </p:sp>
    </p:spTree>
    <p:extLst>
      <p:ext uri="{BB962C8B-B14F-4D97-AF65-F5344CB8AC3E}">
        <p14:creationId xmlns:p14="http://schemas.microsoft.com/office/powerpoint/2010/main" val="4282973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t>３，日本学生支援機構給付奨学金制度の選考基準</a:t>
            </a:r>
            <a:endParaRPr kumimoji="1" lang="ja-JP" altLang="en-US" sz="3600" dirty="0"/>
          </a:p>
        </p:txBody>
      </p:sp>
      <p:sp>
        <p:nvSpPr>
          <p:cNvPr id="3" name="コンテンツ プレースホルダー 2"/>
          <p:cNvSpPr>
            <a:spLocks noGrp="1"/>
          </p:cNvSpPr>
          <p:nvPr>
            <p:ph idx="1"/>
          </p:nvPr>
        </p:nvSpPr>
        <p:spPr>
          <a:xfrm>
            <a:off x="845127" y="1828800"/>
            <a:ext cx="10515600" cy="4693298"/>
          </a:xfrm>
        </p:spPr>
        <p:txBody>
          <a:bodyPr>
            <a:normAutofit fontScale="85000" lnSpcReduction="20000"/>
          </a:bodyPr>
          <a:lstStyle/>
          <a:p>
            <a:pPr marL="0" indent="0">
              <a:buNone/>
            </a:pPr>
            <a:r>
              <a:rPr kumimoji="1" lang="ja-JP" altLang="en-US" dirty="0"/>
              <a:t>２，家計に関する基準</a:t>
            </a:r>
            <a:endParaRPr kumimoji="1" lang="en-US" altLang="ja-JP" dirty="0"/>
          </a:p>
          <a:p>
            <a:pPr marL="0" indent="0">
              <a:buNone/>
            </a:pPr>
            <a:r>
              <a:rPr lang="ja-JP" altLang="en-US" dirty="0"/>
              <a:t>次の</a:t>
            </a:r>
            <a:r>
              <a:rPr lang="en-US" altLang="ja-JP" dirty="0"/>
              <a:t>A,</a:t>
            </a:r>
            <a:r>
              <a:rPr lang="ja-JP" altLang="en-US" dirty="0"/>
              <a:t>収入基準、</a:t>
            </a:r>
            <a:r>
              <a:rPr lang="en-US" altLang="ja-JP" dirty="0"/>
              <a:t>B, </a:t>
            </a:r>
            <a:r>
              <a:rPr lang="ja-JP" altLang="en-US" dirty="0"/>
              <a:t>資産基準の</a:t>
            </a:r>
            <a:r>
              <a:rPr lang="ja-JP" altLang="en-US" u="sng" dirty="0"/>
              <a:t>両方を満たさなければならない</a:t>
            </a:r>
            <a:endParaRPr lang="en-US" altLang="ja-JP" u="sng" dirty="0"/>
          </a:p>
          <a:p>
            <a:pPr marL="0" indent="0">
              <a:buNone/>
            </a:pPr>
            <a:r>
              <a:rPr lang="en-US" altLang="ja-JP" dirty="0"/>
              <a:t>A,</a:t>
            </a:r>
            <a:r>
              <a:rPr kumimoji="1" lang="ja-JP" altLang="en-US" dirty="0"/>
              <a:t>収入基準</a:t>
            </a:r>
            <a:endParaRPr kumimoji="1" lang="en-US" altLang="ja-JP" dirty="0"/>
          </a:p>
          <a:p>
            <a:pPr marL="0" indent="0">
              <a:buNone/>
            </a:pP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r>
              <a:rPr kumimoji="1" lang="en-US" altLang="ja-JP" dirty="0"/>
              <a:t>※</a:t>
            </a:r>
            <a:r>
              <a:rPr kumimoji="1" lang="ja-JP" altLang="en-US" dirty="0"/>
              <a:t>資産額算定基準額＝課税標準額</a:t>
            </a:r>
            <a:r>
              <a:rPr kumimoji="1" lang="en-US" altLang="ja-JP" dirty="0"/>
              <a:t>×</a:t>
            </a:r>
            <a:r>
              <a:rPr kumimoji="1" lang="ja-JP" altLang="en-US" dirty="0"/>
              <a:t>６％－（調整控除額＋調整額）</a:t>
            </a:r>
            <a:br>
              <a:rPr kumimoji="1" lang="en-US" altLang="ja-JP" dirty="0"/>
            </a:br>
            <a:r>
              <a:rPr kumimoji="1" lang="en-US" altLang="ja-JP" dirty="0"/>
              <a:t>※</a:t>
            </a:r>
            <a:r>
              <a:rPr kumimoji="1" lang="ja-JP" altLang="en-US" dirty="0"/>
              <a:t>ふるさと納税、住宅ローン控除等の税額控除手当の適用を受けている場合は区分に該当しない場合があります</a:t>
            </a:r>
            <a:endParaRPr kumimoji="1" lang="en-US" altLang="ja-JP" dirty="0"/>
          </a:p>
          <a:p>
            <a:pPr marL="0" indent="0">
              <a:buNone/>
            </a:pPr>
            <a:r>
              <a:rPr lang="en-US" altLang="ja-JP" dirty="0"/>
              <a:t>B,</a:t>
            </a:r>
            <a:r>
              <a:rPr kumimoji="1" lang="ja-JP" altLang="en-US" dirty="0"/>
              <a:t>資産基準</a:t>
            </a:r>
            <a:endParaRPr kumimoji="1" lang="en-US" altLang="ja-JP" dirty="0"/>
          </a:p>
          <a:p>
            <a:pPr marL="0" indent="0">
              <a:buNone/>
            </a:pPr>
            <a:r>
              <a:rPr lang="ja-JP" altLang="en-US" dirty="0"/>
              <a:t>　学生と生計維持者（２人）の資産額の合計が合計２，０００万円未満</a:t>
            </a:r>
            <a:endParaRPr lang="en-US" altLang="ja-JP" dirty="0"/>
          </a:p>
          <a:p>
            <a:pPr marL="0" indent="0">
              <a:buNone/>
            </a:pPr>
            <a:r>
              <a:rPr kumimoji="1" lang="ja-JP" altLang="en-US" dirty="0"/>
              <a:t>　生計維持者が１人の場合は１，２５０万円未満</a:t>
            </a:r>
            <a:endParaRPr kumimoji="1" lang="en-US" altLang="ja-JP" dirty="0"/>
          </a:p>
          <a:p>
            <a:pPr marL="0" indent="0">
              <a:buNone/>
            </a:pP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2008129390"/>
              </p:ext>
            </p:extLst>
          </p:nvPr>
        </p:nvGraphicFramePr>
        <p:xfrm>
          <a:off x="845127" y="2905679"/>
          <a:ext cx="10515600" cy="1384070"/>
        </p:xfrm>
        <a:graphic>
          <a:graphicData uri="http://schemas.openxmlformats.org/drawingml/2006/table">
            <a:tbl>
              <a:tblPr firstRow="1" firstCol="1" bandRow="1"/>
              <a:tblGrid>
                <a:gridCol w="1395559">
                  <a:extLst>
                    <a:ext uri="{9D8B030D-6E8A-4147-A177-3AD203B41FA5}">
                      <a16:colId xmlns:a16="http://schemas.microsoft.com/office/drawing/2014/main" val="3024320211"/>
                    </a:ext>
                  </a:extLst>
                </a:gridCol>
                <a:gridCol w="9120041">
                  <a:extLst>
                    <a:ext uri="{9D8B030D-6E8A-4147-A177-3AD203B41FA5}">
                      <a16:colId xmlns:a16="http://schemas.microsoft.com/office/drawing/2014/main" val="2845453531"/>
                    </a:ext>
                  </a:extLst>
                </a:gridCol>
              </a:tblGrid>
              <a:tr h="352833">
                <a:tc>
                  <a:txBody>
                    <a:bodyPr/>
                    <a:lstStyle/>
                    <a:p>
                      <a:pPr algn="ctr">
                        <a:spcAft>
                          <a:spcPts val="0"/>
                        </a:spcAft>
                      </a:pPr>
                      <a:r>
                        <a:rPr lang="ja-JP" sz="1600"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支援区分</a:t>
                      </a:r>
                      <a:endParaRPr 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spcAft>
                          <a:spcPts val="0"/>
                        </a:spcAft>
                      </a:pPr>
                      <a:r>
                        <a:rPr lang="ja-JP" sz="1600" kern="10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収入基準</a:t>
                      </a:r>
                      <a:endParaRPr lang="ja-JP" sz="1600" kern="10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302077997"/>
                  </a:ext>
                </a:extLst>
              </a:tr>
              <a:tr h="339202">
                <a:tc>
                  <a:txBody>
                    <a:bodyPr/>
                    <a:lstStyle/>
                    <a:p>
                      <a:pPr algn="ctr">
                        <a:spcAft>
                          <a:spcPts val="0"/>
                        </a:spcAft>
                      </a:pPr>
                      <a:r>
                        <a:rPr lang="ja-JP" sz="1600"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第Ⅰ区分</a:t>
                      </a:r>
                      <a:endParaRPr 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l">
                        <a:spcAft>
                          <a:spcPts val="0"/>
                        </a:spcAft>
                      </a:pPr>
                      <a:r>
                        <a:rPr lang="ja-JP" sz="1600"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あなたと生計維持者の市町村民所得割が非課税であること</a:t>
                      </a:r>
                      <a:endParaRPr 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532910234"/>
                  </a:ext>
                </a:extLst>
              </a:tr>
              <a:tr h="352833">
                <a:tc>
                  <a:txBody>
                    <a:bodyPr/>
                    <a:lstStyle/>
                    <a:p>
                      <a:pPr algn="ctr">
                        <a:spcAft>
                          <a:spcPts val="0"/>
                        </a:spcAft>
                      </a:pPr>
                      <a:r>
                        <a:rPr lang="ja-JP" sz="1600"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第Ⅱ区分</a:t>
                      </a:r>
                      <a:endParaRPr 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a:spcAft>
                          <a:spcPts val="0"/>
                        </a:spcAft>
                      </a:pPr>
                      <a:r>
                        <a:rPr lang="ja-JP" sz="1600"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あなたと生計維持者の支給額算定基準額の合計が</a:t>
                      </a:r>
                      <a:r>
                        <a:rPr lang="en-US" sz="1600"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100</a:t>
                      </a:r>
                      <a:r>
                        <a:rPr lang="ja-JP" sz="1600"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円以上</a:t>
                      </a:r>
                      <a:r>
                        <a:rPr lang="en-US" sz="1600"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25,600</a:t>
                      </a:r>
                      <a:r>
                        <a:rPr lang="ja-JP" sz="1600"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円未満であること</a:t>
                      </a:r>
                      <a:endParaRPr 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661131339"/>
                  </a:ext>
                </a:extLst>
              </a:tr>
              <a:tr h="339202">
                <a:tc>
                  <a:txBody>
                    <a:bodyPr/>
                    <a:lstStyle/>
                    <a:p>
                      <a:pPr algn="ctr">
                        <a:spcAft>
                          <a:spcPts val="0"/>
                        </a:spcAft>
                      </a:pPr>
                      <a:r>
                        <a:rPr lang="ja-JP" sz="1600" kern="10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第Ⅲ区分</a:t>
                      </a:r>
                      <a:endParaRPr lang="ja-JP" sz="1600" kern="10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l">
                        <a:spcAft>
                          <a:spcPts val="0"/>
                        </a:spcAft>
                      </a:pPr>
                      <a:r>
                        <a:rPr lang="ja-JP" sz="1600"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あなたと生計維持者の支給額算定基準額の合計が</a:t>
                      </a:r>
                      <a:r>
                        <a:rPr lang="en-US" sz="1600"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25,600</a:t>
                      </a:r>
                      <a:r>
                        <a:rPr lang="ja-JP" sz="1600"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以上</a:t>
                      </a:r>
                      <a:r>
                        <a:rPr lang="en-US" sz="1600"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51,300</a:t>
                      </a:r>
                      <a:r>
                        <a:rPr lang="ja-JP" sz="1600"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円未満であること</a:t>
                      </a:r>
                      <a:endParaRPr 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3115388799"/>
                  </a:ext>
                </a:extLst>
              </a:tr>
            </a:tbl>
          </a:graphicData>
        </a:graphic>
      </p:graphicFrame>
    </p:spTree>
    <p:extLst>
      <p:ext uri="{BB962C8B-B14F-4D97-AF65-F5344CB8AC3E}">
        <p14:creationId xmlns:p14="http://schemas.microsoft.com/office/powerpoint/2010/main" val="1782271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t>３，日本学生支援機構給付奨学金制度の選考基準</a:t>
            </a:r>
            <a:endParaRPr kumimoji="1" lang="ja-JP" altLang="en-US" sz="3600" b="1" dirty="0"/>
          </a:p>
        </p:txBody>
      </p:sp>
      <p:pic>
        <p:nvPicPr>
          <p:cNvPr id="4" name="コンテンツ プレースホルダー 3" descr="画面の領域"/>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64545" y="2720543"/>
            <a:ext cx="3545046" cy="3456420"/>
          </a:xfrm>
        </p:spPr>
      </p:pic>
      <p:sp>
        <p:nvSpPr>
          <p:cNvPr id="5" name="テキスト ボックス 4"/>
          <p:cNvSpPr txBox="1"/>
          <p:nvPr/>
        </p:nvSpPr>
        <p:spPr>
          <a:xfrm>
            <a:off x="980902" y="1487979"/>
            <a:ext cx="9933709" cy="1200329"/>
          </a:xfrm>
          <a:prstGeom prst="rect">
            <a:avLst/>
          </a:prstGeom>
          <a:noFill/>
        </p:spPr>
        <p:txBody>
          <a:bodyPr wrap="square" rtlCol="0">
            <a:spAutoFit/>
          </a:bodyPr>
          <a:lstStyle/>
          <a:p>
            <a:r>
              <a:rPr kumimoji="1" lang="ja-JP" altLang="en-US" dirty="0"/>
              <a:t>　家計に関する基準については、日本学生支援機構ホームページ内進学資金シミュレーターを用いて、ご自身の家庭が給付奨学金を借りることができるかどうかご活用ください。</a:t>
            </a:r>
            <a:endParaRPr kumimoji="1" lang="en-US" altLang="ja-JP" dirty="0"/>
          </a:p>
          <a:p>
            <a:pPr algn="ctr"/>
            <a:r>
              <a:rPr kumimoji="1" lang="ja-JP" altLang="en-US" dirty="0"/>
              <a:t>　サイト</a:t>
            </a:r>
            <a:r>
              <a:rPr kumimoji="1" lang="en-US" altLang="ja-JP" dirty="0"/>
              <a:t>URL</a:t>
            </a:r>
            <a:r>
              <a:rPr kumimoji="1" lang="ja-JP" altLang="en-US" dirty="0"/>
              <a:t>：　</a:t>
            </a:r>
            <a:r>
              <a:rPr lang="en-US" altLang="ja-JP" dirty="0">
                <a:hlinkClick r:id="rId4"/>
              </a:rPr>
              <a:t>https://shogakukin-simulator.jasso.go.jp/</a:t>
            </a:r>
            <a:endParaRPr lang="en-US" altLang="ja-JP" dirty="0"/>
          </a:p>
          <a:p>
            <a:endParaRPr lang="en-US" altLang="ja-JP" dirty="0"/>
          </a:p>
        </p:txBody>
      </p:sp>
    </p:spTree>
    <p:extLst>
      <p:ext uri="{BB962C8B-B14F-4D97-AF65-F5344CB8AC3E}">
        <p14:creationId xmlns:p14="http://schemas.microsoft.com/office/powerpoint/2010/main" val="1533635140"/>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3686</TotalTime>
  <Words>2317</Words>
  <Application>Microsoft Office PowerPoint</Application>
  <PresentationFormat>ワイド画面</PresentationFormat>
  <Paragraphs>280</Paragraphs>
  <Slides>21</Slides>
  <Notes>20</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21</vt:i4>
      </vt:variant>
    </vt:vector>
  </HeadingPairs>
  <TitlesOfParts>
    <vt:vector size="33" baseType="lpstr">
      <vt:lpstr>HGP創英角ｺﾞｼｯｸUB</vt:lpstr>
      <vt:lpstr>ＭＳ Ｐゴシック</vt:lpstr>
      <vt:lpstr>游ゴシック</vt:lpstr>
      <vt:lpstr>游ゴシック Light</vt:lpstr>
      <vt:lpstr>游明朝</vt:lpstr>
      <vt:lpstr>Arial</vt:lpstr>
      <vt:lpstr>Calibri</vt:lpstr>
      <vt:lpstr>Calibri Light</vt:lpstr>
      <vt:lpstr>Times New Roman</vt:lpstr>
      <vt:lpstr>Wingdings 2</vt:lpstr>
      <vt:lpstr>HDOfficeLightV0</vt:lpstr>
      <vt:lpstr>Office テーマ</vt:lpstr>
      <vt:lpstr>令和５年度４年生進級者向け 日本学生支援機構給付奨学金 予約採用説明会</vt:lpstr>
      <vt:lpstr>資料のスライドについて</vt:lpstr>
      <vt:lpstr>１，高等学校の修学支援新制度とは</vt:lpstr>
      <vt:lpstr>１，高等学校の修学支援新制度とは</vt:lpstr>
      <vt:lpstr>2，高等学校等就学支援機制度との違いについて</vt:lpstr>
      <vt:lpstr>３，日本学生支援機構給付奨学金制度の選考基準</vt:lpstr>
      <vt:lpstr>３，日本学生支援機構給付奨学金制度の選考基準</vt:lpstr>
      <vt:lpstr>３，日本学生支援機構給付奨学金制度の選考基準</vt:lpstr>
      <vt:lpstr>３，日本学生支援機構給付奨学金制度の選考基準</vt:lpstr>
      <vt:lpstr>４，給付奨学金制度の概要</vt:lpstr>
      <vt:lpstr>２，給付奨学金制度の概要</vt:lpstr>
      <vt:lpstr>４，給付奨学金制度の概要</vt:lpstr>
      <vt:lpstr>４，給付奨学金制度の概要</vt:lpstr>
      <vt:lpstr>４，給付奨学金制度の概要</vt:lpstr>
      <vt:lpstr>５，申請方法について</vt:lpstr>
      <vt:lpstr>５，申請方法について</vt:lpstr>
      <vt:lpstr>５，申請方法について</vt:lpstr>
      <vt:lpstr>６，適格認定について</vt:lpstr>
      <vt:lpstr>６，適格認定について</vt:lpstr>
      <vt:lpstr>７，申請時の注意点</vt:lpstr>
      <vt:lpstr>提出書類期日のおさらい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令和４年次４年生進級者向け 日本学生支援機構給付奨学金 予約採用説明会</dc:title>
  <dc:creator>mizumoto reika</dc:creator>
  <cp:lastModifiedBy>基島 慎之介_鹿児島</cp:lastModifiedBy>
  <cp:revision>83</cp:revision>
  <cp:lastPrinted>2022-05-26T09:56:21Z</cp:lastPrinted>
  <dcterms:created xsi:type="dcterms:W3CDTF">2021-05-31T23:52:29Z</dcterms:created>
  <dcterms:modified xsi:type="dcterms:W3CDTF">2022-05-26T10:19:28Z</dcterms:modified>
</cp:coreProperties>
</file>